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404" r:id="rId5"/>
    <p:sldId id="432" r:id="rId6"/>
    <p:sldId id="535" r:id="rId7"/>
    <p:sldId id="540" r:id="rId8"/>
    <p:sldId id="541" r:id="rId9"/>
    <p:sldId id="539" r:id="rId10"/>
    <p:sldId id="544" r:id="rId11"/>
    <p:sldId id="537" r:id="rId12"/>
    <p:sldId id="536" r:id="rId13"/>
    <p:sldId id="538" r:id="rId14"/>
    <p:sldId id="542" r:id="rId15"/>
    <p:sldId id="543" r:id="rId16"/>
    <p:sldId id="532" r:id="rId17"/>
    <p:sldId id="533" r:id="rId18"/>
    <p:sldId id="534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58D4A4-28E3-1491-7765-6CD9EB9F5747}" name="Eve Leckey" initials="EL" userId="6f8038b7c2ef509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96" autoAdjust="0"/>
    <p:restoredTop sz="94798"/>
  </p:normalViewPr>
  <p:slideViewPr>
    <p:cSldViewPr snapToGrid="0">
      <p:cViewPr varScale="1">
        <p:scale>
          <a:sx n="70" d="100"/>
          <a:sy n="70" d="100"/>
        </p:scale>
        <p:origin x="8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D0D9-F6A5-42CA-9B25-A72C3006C0C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01C3-52D7-4BB7-B0C9-69E75CBDF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7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2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8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11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8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12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71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13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55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14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36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15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3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3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2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4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2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5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3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6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12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7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19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8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1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9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9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113F23E-DB2F-4579-82E8-11C1E86937F5}" type="slidenum">
              <a:rPr lang="it-IT" b="0">
                <a:solidFill>
                  <a:prstClr val="black"/>
                </a:solidFill>
              </a:rPr>
              <a:pPr eaLnBrk="1" hangingPunct="1">
                <a:defRPr/>
              </a:pPr>
              <a:t>10</a:t>
            </a:fld>
            <a:endParaRPr lang="it-IT" b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F4071-1EA0-A144-A61A-0021D3F16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6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98038D-AAA2-EE19-67F9-B35CB5AAF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0F58D2A-A36C-0162-50C6-5E3FB15B1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FEE23E-2C72-4650-1FA6-56BBEA01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056F-3069-4E91-B8C9-C84C8C057A4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9CF01F-3CE1-A808-47D0-04F365E8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5AFEAA-7551-B476-0E55-1F6CE5BE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2EBC-076A-44FD-B772-0B66BF6BD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5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FA1A5-7B04-FCA0-0435-377C487E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4B71C9-2785-1D86-601B-16EC6E474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2B1815-060E-EAEA-3627-A06D296F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056F-3069-4E91-B8C9-C84C8C057A4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1A9CB1-8DEA-5FA4-3CC6-ED064B33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62BE89-2FE4-F5CA-3F9F-45A6F84C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2EBC-076A-44FD-B772-0B66BF6BD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7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D384D0A-970C-F2B2-E582-17251DAAD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D187A3-FFEB-2E0A-B25B-45761A733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73A5D6-235B-5F27-DC8E-0B4D5E39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056F-3069-4E91-B8C9-C84C8C057A4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E20283-7FF7-1C17-4F41-4CF02D84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99CF72-CFA1-EE30-67CE-71773F1B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2EBC-076A-44FD-B772-0B66BF6BD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2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Y:\IMMAGINE _COORDINATA_2014\PPT\loghi_PNG\01_polimi_centrato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72" y="395873"/>
            <a:ext cx="1923773" cy="11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ttangolo 125"/>
          <p:cNvSpPr/>
          <p:nvPr userDrawn="1"/>
        </p:nvSpPr>
        <p:spPr>
          <a:xfrm>
            <a:off x="0" y="1834183"/>
            <a:ext cx="12192000" cy="5023823"/>
          </a:xfrm>
          <a:prstGeom prst="rect">
            <a:avLst/>
          </a:prstGeom>
          <a:solidFill>
            <a:srgbClr val="1A41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51314" y="1835151"/>
            <a:ext cx="12048863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814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AAE02F-14AC-8AE6-1595-CEC1B6CD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DF229-6CF8-7B66-2C86-D5FC8396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494B0B-9440-43AB-4A79-508D1A78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056F-3069-4E91-B8C9-C84C8C057A4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846A59-B052-0FE5-C77C-77356564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079D30-8A9E-EC5E-77EA-E3CB7CDE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2EBC-076A-44FD-B772-0B66BF6BD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86895-B52C-9080-2BA9-742B7E5D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8CA628-AF7E-91AA-BB8A-CB7C9E812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0C3BD7-C4E9-6311-9BAC-0EAB0C1F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056F-3069-4E91-B8C9-C84C8C057A4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59F8A6-5390-2DB7-0D47-B1CEFA44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9FE8C7-260D-BCC9-7763-039CBA8E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2EBC-076A-44FD-B772-0B66BF6BD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45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95CCD7-A509-E3D3-CB58-01886703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1CD859-66D3-B714-4127-F1718EEF0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E3316A-8BA6-B780-7CA4-404820F48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A1A9A5-2545-2598-A5D3-02C5CC73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056F-3069-4E91-B8C9-C84C8C057A4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66174A-B42C-2467-5E7C-01E0D055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4D7657-5DF8-F4C1-C282-5B6A0E1D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2EBC-076A-44FD-B772-0B66BF6BD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43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01DA76-0A7A-6659-D22C-4A2C0FF6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1B513F-F312-7C09-F491-97BE3AC2F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E9CE9B-7099-3CC1-BEEF-5DFD3FED0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904D02-ED16-5E17-A16B-979169071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ADEF39-C73B-A594-6073-CF8D4C716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78BAE24-F527-840C-959A-E0F8156B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056F-3069-4E91-B8C9-C84C8C057A4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FBA1E1-CCEC-FCF0-3C9A-5A22D839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B6748F4-1387-EC25-F7D2-702F694B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2EBC-076A-44FD-B772-0B66BF6BD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1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0AA07-1410-64DC-8AC3-A25D6972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918683-A1FE-6BD6-7580-4CDF9510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056F-3069-4E91-B8C9-C84C8C057A4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149D38C-A7FF-FE8B-5094-FE1FA57F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589614-B1CD-06FA-97A9-14B459BA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2EBC-076A-44FD-B772-0B66BF6BD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3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9D83F57-0216-D45D-27F2-5E36FDF7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056F-3069-4E91-B8C9-C84C8C057A4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83CA367-12DA-7D7D-5D4D-D3DAC46D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B3192C-B154-2429-C6FA-B51F46F0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2EBC-076A-44FD-B772-0B66BF6BD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20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4E6AB-45E6-DF97-0BD9-7540EF7B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D2719E-EAF3-DC0E-96CB-9B3C45B85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CBCFB0-2198-DCAC-C81E-6A0FDE5B1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1665E6-E0AB-5451-A488-E58A574C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056F-3069-4E91-B8C9-C84C8C057A4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0F399E-676A-9299-26F1-00A1F1B7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60E28B-AF96-93EB-2AF5-27BAC6FA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2EBC-076A-44FD-B772-0B66BF6BD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D05FB9-BE89-C2C9-0DD0-E604BFF8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62A59C-ECFB-0A34-FB1C-2D8375247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B7A4AD-1949-0674-C7B1-F38FD5DC1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490E9A-80F1-813D-7856-673BC197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056F-3069-4E91-B8C9-C84C8C057A4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0D3585-EB0C-B1C8-5B2E-3BAAA737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29532B-BE07-2A53-33F4-C78B3A7E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2EBC-076A-44FD-B772-0B66BF6BD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5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16AEBB-0D00-52B4-6B0A-619E7F45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A0D063-6E33-0253-AF22-DDE712C89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179507-677C-C9EA-2CE1-D10B3247F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5056F-3069-4E91-B8C9-C84C8C057A4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4B7760-9D14-D73B-8D1E-6CEA85365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26842C-B542-4D9F-62C6-140AAFAF4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32EBC-076A-44FD-B772-0B66BF6BD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1836490" y="2903835"/>
            <a:ext cx="8519020" cy="371177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2800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Populism and austerity</a:t>
            </a:r>
            <a:br>
              <a:rPr lang="en-GB" sz="2000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GB" sz="2000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GB" sz="2000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2400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Manos Matsaganis</a:t>
            </a:r>
            <a:br>
              <a:rPr lang="en-GB" sz="2000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2000" i="1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Polytechnic University of Milan</a:t>
            </a:r>
            <a:br>
              <a:rPr lang="en-GB" sz="2000" i="1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GB" sz="2000" i="1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GB" sz="2000" i="1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2000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Friedrich Ebert Foundation seminar</a:t>
            </a:r>
            <a:br>
              <a:rPr lang="en-GB" sz="2000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2000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2000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Voting for far-right and right-wing populist parties: Spatial perspectives”</a:t>
            </a:r>
            <a:br>
              <a:rPr lang="en-US" sz="2000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Villa Vigoni, Menaggio (19-21 June 2025)</a:t>
            </a:r>
            <a:br>
              <a:rPr lang="en-GB" sz="2000" i="1" noProof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sz="2000" i="1" noProof="1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4" y="242392"/>
            <a:ext cx="3456196" cy="15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8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 of betrayal?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3BDC7-BB40-6398-B71E-8569012B0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05" y="1316553"/>
            <a:ext cx="4761389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rise and fall of left populist parties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24385-5B7A-169C-4833-5A4D8F96B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141" y="1984123"/>
            <a:ext cx="5413717" cy="2889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002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rise and rise of right populist parties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A8346E-112D-F51F-F74A-63E11168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141" y="1981074"/>
            <a:ext cx="5413717" cy="28958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280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34705" y="1276263"/>
            <a:ext cx="675195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political economy of the Euro crisis: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Hemerijck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A. &amp; Matsaganis M. (2024) The legacy of the Eurozone crisis. In: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Who’s afraid of the welfare state now?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Oxford: Oxford University Press.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Perez S.A. &amp; Matsaganis M. (2019) Export or perish: can internal devaluation create enough good jobs in Southern Europe?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European Society and Politics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(2) 259-285.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Perez S.A. &amp; Matsaganis M. (2018) The political economy of austerity in Southern Europe.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Political Economy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(2) 192-207.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Matsaganis M. (2018) Making sense of the Greek crisis, 2010-2016. In: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Europe’s crises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(edited by M. Castells et al.) Cambridge: Polity.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A tree with leaves on it&#10;&#10;Description automatically generated">
            <a:extLst>
              <a:ext uri="{FF2B5EF4-FFF2-40B4-BE49-F238E27FC236}">
                <a16:creationId xmlns:a16="http://schemas.microsoft.com/office/drawing/2014/main" id="{8E9879BD-6AA5-1F93-00F3-49A43F80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663" y="1276263"/>
            <a:ext cx="2181337" cy="30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3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34706" y="1276263"/>
            <a:ext cx="872258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distributional implications of the Euro crisis: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Matsaganis M. &amp;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Leventi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C. (2014) The distributional impact of austerity and the recession in Southern Europe.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European Society and Politics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 (3) 393-412.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Matsaganis M. &amp;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Leventi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C. (2014) Poverty and inequality during the Great Recession in Greece.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Political Studies Review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(2) 209-223.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Matsaganis M. &amp;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Leventi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C. (2013) The distributional impact of the Greek crisis in 2010.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Fiscal Studies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 (1) 83-108.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Matsaganis M. (2011) The welfare state and the crisis: the case of Greece.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European Social Policy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(5) 501-512.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1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34706" y="1276263"/>
            <a:ext cx="87225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populism in Greece: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Matsaganis M. (2024)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Ragioni (e stagioni) dell’antieuropeismo di sinistra in Grecia. In: 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Europa anni ’20: Quadri del nuovo millennio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(edited by G. Arrigo). Milano: Mimesis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Edizioni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Matsaganis M. (2016) To the brink and back in Greece.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History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115 (779) 108-113.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Matsaganis M. (2014) The catastrophic Greek crisis.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History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113 (761) 110-116.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Doxiadis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A. &amp; Matsaganis M. (2012) National populism and xenophobia in Greece. In: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threats of populism: Europe’s reluctant radicals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(edited by C.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Fieschi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Morris, L. Caballero). London: Counterpoint.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7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Inequality and populism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34706" y="1276263"/>
            <a:ext cx="893329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causal relationship?</a:t>
            </a:r>
          </a:p>
          <a:p>
            <a:pPr>
              <a:spcAft>
                <a:spcPts val="12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2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Inequality rising?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97DE3-493B-8952-B68C-C074F1F83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65" y="1993267"/>
            <a:ext cx="5499069" cy="28714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278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Inequality rising?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0C484-E4E6-E5B9-8799-CB2FB099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65" y="1953640"/>
            <a:ext cx="5499069" cy="2950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649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Rising populism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34706" y="1276263"/>
            <a:ext cx="893329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complex: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Sudden loss of status</a:t>
            </a:r>
          </a:p>
          <a:p>
            <a:pPr lvl="1">
              <a:spcAft>
                <a:spcPts val="12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Sense of betrayal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Sudden loss of status?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FF329-58A3-5B46-4E06-E1F0EF7D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093" y="1981074"/>
            <a:ext cx="5419814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1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Sudden loss of status?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83DA8E-FBDD-A4B0-C681-ACB84BBAA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238" y="2002412"/>
            <a:ext cx="5401524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6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 of betrayal?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CF4B83-6479-1E38-9245-CB675A8EC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05" y="1316553"/>
            <a:ext cx="4761389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4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1"/>
            <a:ext cx="9144000" cy="1052513"/>
          </a:xfrm>
          <a:prstGeom prst="rect">
            <a:avLst/>
          </a:prstGeom>
          <a:solidFill>
            <a:srgbClr val="003372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 of betrayal?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7DBB-FB77-0141-8417-6FC4AB448CA4}"/>
              </a:ext>
            </a:extLst>
          </p:cNvPr>
          <p:cNvSpPr txBox="1"/>
          <p:nvPr/>
        </p:nvSpPr>
        <p:spPr>
          <a:xfrm>
            <a:off x="3937001" y="652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42494-8B42-754A-8EBB-F400EA53EE1D}"/>
              </a:ext>
            </a:extLst>
          </p:cNvPr>
          <p:cNvSpPr txBox="1"/>
          <p:nvPr/>
        </p:nvSpPr>
        <p:spPr>
          <a:xfrm>
            <a:off x="3429001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A51F9-556A-942F-CB35-174CBB9E4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54" y="1316553"/>
            <a:ext cx="4755292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32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90A3A0E265F442A58A3A71786C31C8" ma:contentTypeVersion="11" ma:contentTypeDescription="Creare un nuovo documento." ma:contentTypeScope="" ma:versionID="958713437eda60640ba4e796ecea6d86">
  <xsd:schema xmlns:xsd="http://www.w3.org/2001/XMLSchema" xmlns:xs="http://www.w3.org/2001/XMLSchema" xmlns:p="http://schemas.microsoft.com/office/2006/metadata/properties" xmlns:ns3="9f906afc-2d64-479a-9020-4c771aa18a22" xmlns:ns4="ac9230ab-1359-49f0-b0e4-7547f39a7f82" targetNamespace="http://schemas.microsoft.com/office/2006/metadata/properties" ma:root="true" ma:fieldsID="4d97bfc84424ea4bc54a8269b9a8c6a8" ns3:_="" ns4:_="">
    <xsd:import namespace="9f906afc-2d64-479a-9020-4c771aa18a22"/>
    <xsd:import namespace="ac9230ab-1359-49f0-b0e4-7547f39a7f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06afc-2d64-479a-9020-4c771aa18a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230ab-1359-49f0-b0e4-7547f39a7f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DA6F17-D7CB-4689-BAF6-C7944999D797}">
  <ds:schemaRefs>
    <ds:schemaRef ds:uri="9f906afc-2d64-479a-9020-4c771aa18a22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c9230ab-1359-49f0-b0e4-7547f39a7f82"/>
  </ds:schemaRefs>
</ds:datastoreItem>
</file>

<file path=customXml/itemProps2.xml><?xml version="1.0" encoding="utf-8"?>
<ds:datastoreItem xmlns:ds="http://schemas.openxmlformats.org/officeDocument/2006/customXml" ds:itemID="{2B9158BE-5D7E-4CF2-8BBD-D7CD79BE8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906afc-2d64-479a-9020-4c771aa18a22"/>
    <ds:schemaRef ds:uri="ac9230ab-1359-49f0-b0e4-7547f39a7f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61155B-1CFD-4BDF-9550-B6723AF6F0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68553</TotalTime>
  <Words>526</Words>
  <Application>Microsoft Office PowerPoint</Application>
  <PresentationFormat>Widescreen</PresentationFormat>
  <Paragraphs>51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Tema di Office</vt:lpstr>
      <vt:lpstr>Populism and austerity   Manos Matsaganis Polytechnic University of Milan   Friedrich Ebert Foundation seminar “Voting for far-right and right-wing populist parties: Spatial perspectives” Villa Vigoni, Menaggio (19-21 June 2025)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</dc:title>
  <dc:creator>Emmanuel Matsaganis</dc:creator>
  <cp:lastModifiedBy>Manos Matsaganis</cp:lastModifiedBy>
  <cp:revision>72</cp:revision>
  <dcterms:created xsi:type="dcterms:W3CDTF">2024-05-01T13:06:16Z</dcterms:created>
  <dcterms:modified xsi:type="dcterms:W3CDTF">2025-06-20T10:43:36Z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0x0101009C90A3A0E265F442A58A3A71786C31C8</vt:lpwstr>
  </property>
</Properties>
</file>