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83" r:id="rId3"/>
    <p:sldId id="290" r:id="rId4"/>
    <p:sldId id="257" r:id="rId5"/>
    <p:sldId id="275" r:id="rId6"/>
    <p:sldId id="258" r:id="rId7"/>
    <p:sldId id="260" r:id="rId8"/>
    <p:sldId id="291" r:id="rId9"/>
    <p:sldId id="278" r:id="rId10"/>
    <p:sldId id="271" r:id="rId11"/>
    <p:sldId id="292" r:id="rId12"/>
    <p:sldId id="293" r:id="rId13"/>
    <p:sldId id="294" r:id="rId14"/>
    <p:sldId id="295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1" autoAdjust="0"/>
    <p:restoredTop sz="94638" autoAdjust="0"/>
  </p:normalViewPr>
  <p:slideViewPr>
    <p:cSldViewPr>
      <p:cViewPr varScale="1">
        <p:scale>
          <a:sx n="82" d="100"/>
          <a:sy n="82" d="100"/>
        </p:scale>
        <p:origin x="-84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Pension%20Companion\New%20folder\&#916;&#953;&#945;&#947;&#961;&#940;&#956;&#956;&#945;&#964;&#945;%20-%20&#913;&#963;&#966;&#945;&#955;&#953;&#963;&#964;&#953;&#954;&#972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AppData\Local\Microsoft\Windows\Temporary%20Internet%20Files\Content.Outlook\FZPE39DV\public%20and%20private%20expenditur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autoTitleDeleted val="1"/>
    <c:plotArea>
      <c:layout/>
      <c:barChart>
        <c:barDir val="col"/>
        <c:grouping val="percentStacked"/>
        <c:ser>
          <c:idx val="0"/>
          <c:order val="0"/>
          <c:tx>
            <c:strRef>
              <c:f>'8.5'!$B$4</c:f>
              <c:strCache>
                <c:ptCount val="1"/>
                <c:pt idx="0">
                  <c:v>1ος Πυλώνας</c:v>
                </c:pt>
              </c:strCache>
            </c:strRef>
          </c:tx>
          <c:dLbls>
            <c:dLbl>
              <c:idx val="10"/>
              <c:tx>
                <c:rich>
                  <a:bodyPr/>
                  <a:lstStyle/>
                  <a:p>
                    <a:pPr>
                      <a:defRPr sz="2400"/>
                    </a:pPr>
                    <a:r>
                      <a:rPr lang="en-US" b="1" dirty="0"/>
                      <a:t>98,1</a:t>
                    </a:r>
                  </a:p>
                </c:rich>
              </c:tx>
              <c:spPr/>
              <c:showVal val="1"/>
            </c:dLbl>
            <c:showVal val="1"/>
          </c:dLbls>
          <c:cat>
            <c:strRef>
              <c:f>'8.5'!$A$5:$A$15</c:f>
              <c:strCache>
                <c:ptCount val="11"/>
                <c:pt idx="0">
                  <c:v>SE</c:v>
                </c:pt>
                <c:pt idx="1">
                  <c:v>DK</c:v>
                </c:pt>
                <c:pt idx="2">
                  <c:v>NL</c:v>
                </c:pt>
                <c:pt idx="3">
                  <c:v>DE</c:v>
                </c:pt>
                <c:pt idx="4">
                  <c:v>BE</c:v>
                </c:pt>
                <c:pt idx="5">
                  <c:v>FR</c:v>
                </c:pt>
                <c:pt idx="6">
                  <c:v>CH</c:v>
                </c:pt>
                <c:pt idx="7">
                  <c:v>AT</c:v>
                </c:pt>
                <c:pt idx="8">
                  <c:v>IT</c:v>
                </c:pt>
                <c:pt idx="9">
                  <c:v>ES</c:v>
                </c:pt>
                <c:pt idx="10">
                  <c:v>GR</c:v>
                </c:pt>
              </c:strCache>
            </c:strRef>
          </c:cat>
          <c:val>
            <c:numRef>
              <c:f>'8.5'!$B$5:$B$15</c:f>
              <c:numCache>
                <c:formatCode>0.0</c:formatCode>
                <c:ptCount val="11"/>
                <c:pt idx="0">
                  <c:v>70.937517023478776</c:v>
                </c:pt>
                <c:pt idx="1">
                  <c:v>70.770860041246323</c:v>
                </c:pt>
                <c:pt idx="2">
                  <c:v>55.834116340651065</c:v>
                </c:pt>
                <c:pt idx="3">
                  <c:v>89.449075015247416</c:v>
                </c:pt>
                <c:pt idx="4">
                  <c:v>95.319110631019896</c:v>
                </c:pt>
                <c:pt idx="5">
                  <c:v>95.436916257717527</c:v>
                </c:pt>
                <c:pt idx="6">
                  <c:v>66.460087571572913</c:v>
                </c:pt>
                <c:pt idx="7">
                  <c:v>88.841463414634163</c:v>
                </c:pt>
                <c:pt idx="8">
                  <c:v>93.116603085088826</c:v>
                </c:pt>
                <c:pt idx="9">
                  <c:v>95.460330929147617</c:v>
                </c:pt>
                <c:pt idx="10">
                  <c:v>98.087750982683488</c:v>
                </c:pt>
              </c:numCache>
            </c:numRef>
          </c:val>
        </c:ser>
        <c:ser>
          <c:idx val="1"/>
          <c:order val="1"/>
          <c:tx>
            <c:strRef>
              <c:f>'8.5'!$C$4</c:f>
              <c:strCache>
                <c:ptCount val="1"/>
                <c:pt idx="0">
                  <c:v>2ος Πυλώνας</c:v>
                </c:pt>
              </c:strCache>
            </c:strRef>
          </c:tx>
          <c:cat>
            <c:strRef>
              <c:f>'8.5'!$A$5:$A$15</c:f>
              <c:strCache>
                <c:ptCount val="11"/>
                <c:pt idx="0">
                  <c:v>SE</c:v>
                </c:pt>
                <c:pt idx="1">
                  <c:v>DK</c:v>
                </c:pt>
                <c:pt idx="2">
                  <c:v>NL</c:v>
                </c:pt>
                <c:pt idx="3">
                  <c:v>DE</c:v>
                </c:pt>
                <c:pt idx="4">
                  <c:v>BE</c:v>
                </c:pt>
                <c:pt idx="5">
                  <c:v>FR</c:v>
                </c:pt>
                <c:pt idx="6">
                  <c:v>CH</c:v>
                </c:pt>
                <c:pt idx="7">
                  <c:v>AT</c:v>
                </c:pt>
                <c:pt idx="8">
                  <c:v>IT</c:v>
                </c:pt>
                <c:pt idx="9">
                  <c:v>ES</c:v>
                </c:pt>
                <c:pt idx="10">
                  <c:v>GR</c:v>
                </c:pt>
              </c:strCache>
            </c:strRef>
          </c:cat>
          <c:val>
            <c:numRef>
              <c:f>'8.5'!$C$5:$C$15</c:f>
              <c:numCache>
                <c:formatCode>0.0</c:formatCode>
                <c:ptCount val="11"/>
                <c:pt idx="0">
                  <c:v>22.863212943291284</c:v>
                </c:pt>
                <c:pt idx="1">
                  <c:v>24.892703862660845</c:v>
                </c:pt>
                <c:pt idx="2">
                  <c:v>31.233450072606132</c:v>
                </c:pt>
                <c:pt idx="3">
                  <c:v>7.6031713762959567</c:v>
                </c:pt>
                <c:pt idx="4">
                  <c:v>3.7852191916464202</c:v>
                </c:pt>
                <c:pt idx="5">
                  <c:v>3.1581446889346205</c:v>
                </c:pt>
                <c:pt idx="6">
                  <c:v>28.996295048837986</c:v>
                </c:pt>
                <c:pt idx="7">
                  <c:v>5.7457786116322724</c:v>
                </c:pt>
                <c:pt idx="8">
                  <c:v>6.2862829656659489</c:v>
                </c:pt>
                <c:pt idx="9">
                  <c:v>3.1501909206618586</c:v>
                </c:pt>
                <c:pt idx="10">
                  <c:v>1.0623605651758221</c:v>
                </c:pt>
              </c:numCache>
            </c:numRef>
          </c:val>
        </c:ser>
        <c:ser>
          <c:idx val="2"/>
          <c:order val="2"/>
          <c:tx>
            <c:strRef>
              <c:f>'8.5'!$D$4</c:f>
              <c:strCache>
                <c:ptCount val="1"/>
                <c:pt idx="0">
                  <c:v>3ος Πυλώνας</c:v>
                </c:pt>
              </c:strCache>
            </c:strRef>
          </c:tx>
          <c:cat>
            <c:strRef>
              <c:f>'8.5'!$A$5:$A$15</c:f>
              <c:strCache>
                <c:ptCount val="11"/>
                <c:pt idx="0">
                  <c:v>SE</c:v>
                </c:pt>
                <c:pt idx="1">
                  <c:v>DK</c:v>
                </c:pt>
                <c:pt idx="2">
                  <c:v>NL</c:v>
                </c:pt>
                <c:pt idx="3">
                  <c:v>DE</c:v>
                </c:pt>
                <c:pt idx="4">
                  <c:v>BE</c:v>
                </c:pt>
                <c:pt idx="5">
                  <c:v>FR</c:v>
                </c:pt>
                <c:pt idx="6">
                  <c:v>CH</c:v>
                </c:pt>
                <c:pt idx="7">
                  <c:v>AT</c:v>
                </c:pt>
                <c:pt idx="8">
                  <c:v>IT</c:v>
                </c:pt>
                <c:pt idx="9">
                  <c:v>ES</c:v>
                </c:pt>
                <c:pt idx="10">
                  <c:v>GR</c:v>
                </c:pt>
              </c:strCache>
            </c:strRef>
          </c:cat>
          <c:val>
            <c:numRef>
              <c:f>'8.5'!$D$5:$D$15</c:f>
              <c:numCache>
                <c:formatCode>0.0</c:formatCode>
                <c:ptCount val="11"/>
                <c:pt idx="0">
                  <c:v>6.1992700332298334</c:v>
                </c:pt>
                <c:pt idx="1">
                  <c:v>4.3364360960927488</c:v>
                </c:pt>
                <c:pt idx="2">
                  <c:v>12.932433586743031</c:v>
                </c:pt>
                <c:pt idx="3">
                  <c:v>2.9477536084570146</c:v>
                </c:pt>
                <c:pt idx="4">
                  <c:v>0.89567017733369847</c:v>
                </c:pt>
                <c:pt idx="5">
                  <c:v>1.4049390533481021</c:v>
                </c:pt>
                <c:pt idx="6">
                  <c:v>4.5436173795890866</c:v>
                </c:pt>
                <c:pt idx="7">
                  <c:v>5.4127579737335836</c:v>
                </c:pt>
                <c:pt idx="8">
                  <c:v>0.59711394924531336</c:v>
                </c:pt>
                <c:pt idx="9">
                  <c:v>1.3894781501909208</c:v>
                </c:pt>
                <c:pt idx="10">
                  <c:v>0.84988845214065933</c:v>
                </c:pt>
              </c:numCache>
            </c:numRef>
          </c:val>
        </c:ser>
        <c:gapWidth val="55"/>
        <c:overlap val="100"/>
        <c:axId val="41974784"/>
        <c:axId val="41981440"/>
      </c:barChart>
      <c:catAx>
        <c:axId val="41974784"/>
        <c:scaling>
          <c:orientation val="minMax"/>
        </c:scaling>
        <c:axPos val="b"/>
        <c:majorTickMark val="none"/>
        <c:tickLblPos val="nextTo"/>
        <c:crossAx val="41981440"/>
        <c:crosses val="autoZero"/>
        <c:auto val="1"/>
        <c:lblAlgn val="ctr"/>
        <c:lblOffset val="100"/>
      </c:catAx>
      <c:valAx>
        <c:axId val="41981440"/>
        <c:scaling>
          <c:orientation val="minMax"/>
        </c:scaling>
        <c:axPos val="l"/>
        <c:majorGridlines/>
        <c:numFmt formatCode="0%" sourceLinked="1"/>
        <c:majorTickMark val="none"/>
        <c:tickLblPos val="nextTo"/>
        <c:crossAx val="41974784"/>
        <c:crosses val="autoZero"/>
        <c:crossBetween val="between"/>
      </c:valAx>
    </c:plotArea>
    <c:legend>
      <c:legendPos val="t"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style val="8"/>
  <c:chart>
    <c:title>
      <c:tx>
        <c:rich>
          <a:bodyPr/>
          <a:lstStyle/>
          <a:p>
            <a:pPr>
              <a:defRPr sz="1200"/>
            </a:pPr>
            <a:r>
              <a:rPr lang="el-GR" sz="1200" dirty="0" smtClean="0"/>
              <a:t>Κρατικές </a:t>
            </a:r>
            <a:r>
              <a:rPr lang="el-GR" sz="1200" dirty="0"/>
              <a:t>και ιδιωτικές συντάξεις ως ποσοστό του ΑΕΠ, 2007</a:t>
            </a:r>
          </a:p>
        </c:rich>
      </c:tx>
    </c:title>
    <c:plotArea>
      <c:layout>
        <c:manualLayout>
          <c:layoutTarget val="inner"/>
          <c:xMode val="edge"/>
          <c:yMode val="edge"/>
          <c:x val="0.20466621420873732"/>
          <c:y val="0.12554347826086956"/>
          <c:w val="0.72611558150650768"/>
          <c:h val="0.75314903571836866"/>
        </c:manualLayout>
      </c:layout>
      <c:barChart>
        <c:barDir val="bar"/>
        <c:grouping val="stacked"/>
        <c:ser>
          <c:idx val="0"/>
          <c:order val="0"/>
          <c:tx>
            <c:strRef>
              <c:f>Φύλλο1!$C$3</c:f>
              <c:strCache>
                <c:ptCount val="1"/>
                <c:pt idx="0">
                  <c:v>Κρατικές</c:v>
                </c:pt>
              </c:strCache>
            </c:strRef>
          </c:tx>
          <c:dLbls>
            <c:dLbl>
              <c:idx val="20"/>
              <c:layout>
                <c:manualLayout>
                  <c:x val="-3.3869602032176207E-3"/>
                  <c:y val="2.5000000000000001E-2"/>
                </c:manualLayout>
              </c:layout>
              <c:tx>
                <c:rich>
                  <a:bodyPr/>
                  <a:lstStyle/>
                  <a:p>
                    <a:pPr>
                      <a:defRPr sz="2000" b="1"/>
                    </a:pPr>
                    <a:r>
                      <a:rPr lang="en-US" dirty="0">
                        <a:solidFill>
                          <a:schemeClr val="tx1"/>
                        </a:solidFill>
                      </a:rPr>
                      <a:t>12,2</a:t>
                    </a:r>
                  </a:p>
                </c:rich>
              </c:tx>
              <c:spPr/>
              <c:showVal val="1"/>
            </c:dLbl>
            <c:showVal val="1"/>
          </c:dLbls>
          <c:cat>
            <c:strRef>
              <c:f>Φύλλο1!$A$4:$B$24</c:f>
              <c:strCache>
                <c:ptCount val="21"/>
                <c:pt idx="0">
                  <c:v>Λουξεμβούργο</c:v>
                </c:pt>
                <c:pt idx="1">
                  <c:v>Καναδάς</c:v>
                </c:pt>
                <c:pt idx="2">
                  <c:v>Νορβηγία</c:v>
                </c:pt>
                <c:pt idx="3">
                  <c:v>Τσεχία</c:v>
                </c:pt>
                <c:pt idx="4">
                  <c:v>Αυστραλία</c:v>
                </c:pt>
                <c:pt idx="5">
                  <c:v>Ην.Βασίλειο</c:v>
                </c:pt>
                <c:pt idx="6">
                  <c:v>Ουγγαρία</c:v>
                </c:pt>
                <c:pt idx="7">
                  <c:v>Ισπανία</c:v>
                </c:pt>
                <c:pt idx="8">
                  <c:v>Πορτογαλία</c:v>
                </c:pt>
                <c:pt idx="9">
                  <c:v>Σουηδία</c:v>
                </c:pt>
                <c:pt idx="10">
                  <c:v>Δανία</c:v>
                </c:pt>
                <c:pt idx="11">
                  <c:v>Κάτω Χώρες</c:v>
                </c:pt>
                <c:pt idx="12">
                  <c:v>Βέλγιο</c:v>
                </c:pt>
                <c:pt idx="13">
                  <c:v>Φινλανδία</c:v>
                </c:pt>
                <c:pt idx="14">
                  <c:v>Πολωνία</c:v>
                </c:pt>
                <c:pt idx="15">
                  <c:v>Γερμανία</c:v>
                </c:pt>
                <c:pt idx="16">
                  <c:v>Ελβετία</c:v>
                </c:pt>
                <c:pt idx="17">
                  <c:v>Αυστρία</c:v>
                </c:pt>
                <c:pt idx="18">
                  <c:v>Ιταλία</c:v>
                </c:pt>
                <c:pt idx="20">
                  <c:v>Ελλάδα</c:v>
                </c:pt>
              </c:strCache>
            </c:strRef>
          </c:cat>
          <c:val>
            <c:numRef>
              <c:f>Φύλλο1!$C$4:$C$24</c:f>
              <c:numCache>
                <c:formatCode>General</c:formatCode>
                <c:ptCount val="21"/>
                <c:pt idx="0">
                  <c:v>4</c:v>
                </c:pt>
                <c:pt idx="1">
                  <c:v>3.6</c:v>
                </c:pt>
                <c:pt idx="2">
                  <c:v>4.4000000000000004</c:v>
                </c:pt>
                <c:pt idx="3">
                  <c:v>7.2</c:v>
                </c:pt>
                <c:pt idx="4">
                  <c:v>3.6</c:v>
                </c:pt>
                <c:pt idx="5">
                  <c:v>7.5</c:v>
                </c:pt>
                <c:pt idx="6">
                  <c:v>8.1</c:v>
                </c:pt>
                <c:pt idx="7">
                  <c:v>7.8</c:v>
                </c:pt>
                <c:pt idx="8">
                  <c:v>7.5</c:v>
                </c:pt>
                <c:pt idx="9">
                  <c:v>7.7</c:v>
                </c:pt>
                <c:pt idx="10">
                  <c:v>4.8</c:v>
                </c:pt>
                <c:pt idx="11">
                  <c:v>5.4</c:v>
                </c:pt>
                <c:pt idx="12">
                  <c:v>8.1</c:v>
                </c:pt>
                <c:pt idx="13">
                  <c:v>1.1000000000000001</c:v>
                </c:pt>
                <c:pt idx="14">
                  <c:v>10.4</c:v>
                </c:pt>
                <c:pt idx="15">
                  <c:v>11.7</c:v>
                </c:pt>
                <c:pt idx="16">
                  <c:v>6.7</c:v>
                </c:pt>
                <c:pt idx="17">
                  <c:v>12.1</c:v>
                </c:pt>
                <c:pt idx="18">
                  <c:v>12</c:v>
                </c:pt>
                <c:pt idx="20">
                  <c:v>12.2</c:v>
                </c:pt>
              </c:numCache>
            </c:numRef>
          </c:val>
        </c:ser>
        <c:ser>
          <c:idx val="1"/>
          <c:order val="1"/>
          <c:tx>
            <c:strRef>
              <c:f>Φύλλο1!$D$3</c:f>
              <c:strCache>
                <c:ptCount val="1"/>
                <c:pt idx="0">
                  <c:v>Ιδιωτικές</c:v>
                </c:pt>
              </c:strCache>
            </c:strRef>
          </c:tx>
          <c:dLbls>
            <c:dLbl>
              <c:idx val="4"/>
              <c:showVal val="1"/>
            </c:dLbl>
            <c:dLbl>
              <c:idx val="10"/>
              <c:showVal val="1"/>
            </c:dLbl>
            <c:dLbl>
              <c:idx val="11"/>
              <c:showVal val="1"/>
            </c:dLbl>
            <c:dLbl>
              <c:idx val="13"/>
              <c:showVal val="1"/>
            </c:dLbl>
            <c:dLbl>
              <c:idx val="16"/>
              <c:showVal val="1"/>
            </c:dLbl>
            <c:delete val="1"/>
          </c:dLbls>
          <c:cat>
            <c:strRef>
              <c:f>Φύλλο1!$A$4:$B$24</c:f>
              <c:strCache>
                <c:ptCount val="21"/>
                <c:pt idx="0">
                  <c:v>Λουξεμβούργο</c:v>
                </c:pt>
                <c:pt idx="1">
                  <c:v>Καναδάς</c:v>
                </c:pt>
                <c:pt idx="2">
                  <c:v>Νορβηγία</c:v>
                </c:pt>
                <c:pt idx="3">
                  <c:v>Τσεχία</c:v>
                </c:pt>
                <c:pt idx="4">
                  <c:v>Αυστραλία</c:v>
                </c:pt>
                <c:pt idx="5">
                  <c:v>Ην.Βασίλειο</c:v>
                </c:pt>
                <c:pt idx="6">
                  <c:v>Ουγγαρία</c:v>
                </c:pt>
                <c:pt idx="7">
                  <c:v>Ισπανία</c:v>
                </c:pt>
                <c:pt idx="8">
                  <c:v>Πορτογαλία</c:v>
                </c:pt>
                <c:pt idx="9">
                  <c:v>Σουηδία</c:v>
                </c:pt>
                <c:pt idx="10">
                  <c:v>Δανία</c:v>
                </c:pt>
                <c:pt idx="11">
                  <c:v>Κάτω Χώρες</c:v>
                </c:pt>
                <c:pt idx="12">
                  <c:v>Βέλγιο</c:v>
                </c:pt>
                <c:pt idx="13">
                  <c:v>Φινλανδία</c:v>
                </c:pt>
                <c:pt idx="14">
                  <c:v>Πολωνία</c:v>
                </c:pt>
                <c:pt idx="15">
                  <c:v>Γερμανία</c:v>
                </c:pt>
                <c:pt idx="16">
                  <c:v>Ελβετία</c:v>
                </c:pt>
                <c:pt idx="17">
                  <c:v>Αυστρία</c:v>
                </c:pt>
                <c:pt idx="18">
                  <c:v>Ιταλία</c:v>
                </c:pt>
                <c:pt idx="20">
                  <c:v>Ελλάδα</c:v>
                </c:pt>
              </c:strCache>
            </c:strRef>
          </c:cat>
          <c:val>
            <c:numRef>
              <c:f>Φύλλο1!$D$4:$D$24</c:f>
              <c:numCache>
                <c:formatCode>General</c:formatCode>
                <c:ptCount val="21"/>
                <c:pt idx="0">
                  <c:v>0.1</c:v>
                </c:pt>
                <c:pt idx="1">
                  <c:v>2.1</c:v>
                </c:pt>
                <c:pt idx="2">
                  <c:v>1.4</c:v>
                </c:pt>
                <c:pt idx="4">
                  <c:v>3.7</c:v>
                </c:pt>
                <c:pt idx="5">
                  <c:v>0.1</c:v>
                </c:pt>
                <c:pt idx="6">
                  <c:v>0.1</c:v>
                </c:pt>
                <c:pt idx="7">
                  <c:v>0.60000000000000064</c:v>
                </c:pt>
                <c:pt idx="8">
                  <c:v>1</c:v>
                </c:pt>
                <c:pt idx="9">
                  <c:v>1.1000000000000001</c:v>
                </c:pt>
                <c:pt idx="10">
                  <c:v>4.2</c:v>
                </c:pt>
                <c:pt idx="11">
                  <c:v>3.6</c:v>
                </c:pt>
                <c:pt idx="12">
                  <c:v>1.3</c:v>
                </c:pt>
                <c:pt idx="13">
                  <c:v>9.2000000000000011</c:v>
                </c:pt>
                <c:pt idx="14">
                  <c:v>0</c:v>
                </c:pt>
                <c:pt idx="15">
                  <c:v>0.1</c:v>
                </c:pt>
                <c:pt idx="16">
                  <c:v>5.5</c:v>
                </c:pt>
                <c:pt idx="17">
                  <c:v>0.2</c:v>
                </c:pt>
                <c:pt idx="18">
                  <c:v>0.30000000000000032</c:v>
                </c:pt>
                <c:pt idx="20">
                  <c:v>0</c:v>
                </c:pt>
              </c:numCache>
            </c:numRef>
          </c:val>
        </c:ser>
        <c:gapWidth val="55"/>
        <c:overlap val="100"/>
        <c:axId val="41878272"/>
        <c:axId val="41879808"/>
      </c:barChart>
      <c:catAx>
        <c:axId val="41878272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800"/>
            </a:pPr>
            <a:endParaRPr lang="el-GR"/>
          </a:p>
        </c:txPr>
        <c:crossAx val="41879808"/>
        <c:crosses val="autoZero"/>
        <c:auto val="1"/>
        <c:lblAlgn val="ctr"/>
        <c:lblOffset val="100"/>
      </c:catAx>
      <c:valAx>
        <c:axId val="41879808"/>
        <c:scaling>
          <c:orientation val="minMax"/>
          <c:max val="13"/>
          <c:min val="0"/>
        </c:scaling>
        <c:axPos val="b"/>
        <c:majorGridlines/>
        <c:numFmt formatCode="General" sourceLinked="1"/>
        <c:majorTickMark val="none"/>
        <c:tickLblPos val="nextTo"/>
        <c:crossAx val="418782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484441385070824"/>
          <c:y val="0.69834075088440095"/>
          <c:w val="0.13888557516296143"/>
          <c:h val="0.13103560424512153"/>
        </c:manualLayout>
      </c:layout>
    </c:legend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1F5E45E-0348-4942-905A-0328F2736CBF}" type="datetimeFigureOut">
              <a:rPr lang="en-GB"/>
              <a:pPr>
                <a:defRPr/>
              </a:pPr>
              <a:t>05/10/2012</a:t>
            </a:fld>
            <a:endParaRPr lang="en-GB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EAE2C55-85B9-44CD-B8F9-A80EFDBDC5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C8BEDD2-D357-4A50-9CB3-6808ACD8A8FF}" type="datetimeFigureOut">
              <a:rPr lang="en-GB"/>
              <a:pPr>
                <a:defRPr/>
              </a:pPr>
              <a:t>05/10/2012</a:t>
            </a:fld>
            <a:endParaRPr lang="en-GB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n-GB" noProof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A6DF6CD-17CB-49D9-AAAB-82F313414E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1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12 - Στρογγυλεμένο ορθογώνιο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6 - Ορθογώνιο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9 - Ορθογώνιο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10 - Ορθογώνιο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11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BBD76-07F8-4314-83FE-EE3943B91A83}" type="datetime1">
              <a:rPr lang="en-GB"/>
              <a:pPr>
                <a:defRPr/>
              </a:pPr>
              <a:t>05/10/2012</a:t>
            </a:fld>
            <a:endParaRPr lang="en-GB"/>
          </a:p>
        </p:txBody>
      </p:sp>
      <p:sp>
        <p:nvSpPr>
          <p:cNvPr id="12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38F0AF2-4B20-4821-8F85-F7A3177D1B9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AD37C-9C70-4320-9825-1961B2949DCB}" type="datetime1">
              <a:rPr lang="en-GB"/>
              <a:pPr>
                <a:defRPr/>
              </a:pPr>
              <a:t>05/10/2012</a:t>
            </a:fld>
            <a:endParaRPr lang="en-GB"/>
          </a:p>
        </p:txBody>
      </p:sp>
      <p:sp>
        <p:nvSpPr>
          <p:cNvPr id="5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DF274-5539-46D5-9417-73FE0B92F58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8B4B2-DC01-4FBA-AF27-5407E54CBEED}" type="datetime1">
              <a:rPr lang="en-GB"/>
              <a:pPr>
                <a:defRPr/>
              </a:pPr>
              <a:t>05/10/2012</a:t>
            </a:fld>
            <a:endParaRPr lang="en-GB"/>
          </a:p>
        </p:txBody>
      </p:sp>
      <p:sp>
        <p:nvSpPr>
          <p:cNvPr id="5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0000F-3F4B-48EC-880E-2B49294F7A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0903F-1E6C-439F-B8AA-C19EF8BC0CE1}" type="datetime1">
              <a:rPr lang="en-GB"/>
              <a:pPr>
                <a:defRPr/>
              </a:pPr>
              <a:t>05/10/2012</a:t>
            </a:fld>
            <a:endParaRPr lang="en-GB"/>
          </a:p>
        </p:txBody>
      </p:sp>
      <p:sp>
        <p:nvSpPr>
          <p:cNvPr id="5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5ADF7-6B4A-496A-8EC2-8BDB087EA7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0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9 - Στρογγυλεμένο ορθογώνιο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6 - Ορθογώνιο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7 - Ορθογώνιο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8 - Ορθογώνιο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9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B8A55-994C-431D-B824-935F87282C87}" type="datetime1">
              <a:rPr lang="en-GB"/>
              <a:pPr>
                <a:defRPr/>
              </a:pPr>
              <a:t>05/10/2012</a:t>
            </a:fld>
            <a:endParaRPr lang="en-GB"/>
          </a:p>
        </p:txBody>
      </p:sp>
      <p:sp>
        <p:nvSpPr>
          <p:cNvPr id="10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3C766D-7D8C-4F0B-BED0-A025ABD86FE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C4A7F-461E-4CC7-8E4B-EAC731D8022C}" type="datetime1">
              <a:rPr lang="en-GB"/>
              <a:pPr>
                <a:defRPr/>
              </a:pPr>
              <a:t>05/10/2012</a:t>
            </a:fld>
            <a:endParaRPr lang="en-GB"/>
          </a:p>
        </p:txBody>
      </p:sp>
      <p:sp>
        <p:nvSpPr>
          <p:cNvPr id="6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7C3D7-A74E-42FA-B164-3E736643F0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AD8C6-D173-4034-B405-B117371255FE}" type="datetime1">
              <a:rPr lang="en-GB"/>
              <a:pPr>
                <a:defRPr/>
              </a:pPr>
              <a:t>05/10/2012</a:t>
            </a:fld>
            <a:endParaRPr lang="en-GB"/>
          </a:p>
        </p:txBody>
      </p:sp>
      <p:sp>
        <p:nvSpPr>
          <p:cNvPr id="8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C4CEF-EC42-4662-8535-5FDB5C13708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A2828-9E77-4AE5-B36B-696ECBFFF720}" type="datetime1">
              <a:rPr lang="en-GB"/>
              <a:pPr>
                <a:defRPr/>
              </a:pPr>
              <a:t>05/10/2012</a:t>
            </a:fld>
            <a:endParaRPr lang="en-GB"/>
          </a:p>
        </p:txBody>
      </p:sp>
      <p:sp>
        <p:nvSpPr>
          <p:cNvPr id="4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D7454-8BC7-4C24-B5EA-4E1F3B45C55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40A29-B4EC-4811-8269-D822BD8AC7B4}" type="datetime1">
              <a:rPr lang="en-GB"/>
              <a:pPr>
                <a:defRPr/>
              </a:pPr>
              <a:t>05/10/2012</a:t>
            </a:fld>
            <a:endParaRPr lang="en-GB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0EAB8-C1CD-4F17-9997-7D8D050298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7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8 - Στρογγυλεμένο ορθογώνιο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446C3-3E82-448A-B93F-1A7ACE8265D5}" type="datetime1">
              <a:rPr lang="en-GB"/>
              <a:pPr>
                <a:defRPr/>
              </a:pPr>
              <a:t>05/10/2012</a:t>
            </a:fld>
            <a:endParaRPr lang="en-GB"/>
          </a:p>
        </p:txBody>
      </p:sp>
      <p:sp>
        <p:nvSpPr>
          <p:cNvPr id="8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B65F3-BA41-4266-8656-302BBFF73F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0 - Ορθογώνιο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11 - Ορθογώνιο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12 - Ορθογώνιο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l-GR" noProof="0" smtClean="0"/>
              <a:t>Κάντε κλικ στο εικονίδιο για να προσθέσετε μια εικόνα</a:t>
            </a:r>
            <a:endParaRPr lang="en-US" noProof="0" dirty="0"/>
          </a:p>
        </p:txBody>
      </p:sp>
      <p:sp>
        <p:nvSpPr>
          <p:cNvPr id="8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BCCA3-32E6-4BF1-A9E8-5142B871E5FE}" type="datetime1">
              <a:rPr lang="en-GB"/>
              <a:pPr>
                <a:defRPr/>
              </a:pPr>
              <a:t>05/10/2012</a:t>
            </a:fld>
            <a:endParaRPr lang="en-GB"/>
          </a:p>
        </p:txBody>
      </p:sp>
      <p:sp>
        <p:nvSpPr>
          <p:cNvPr id="9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E3246-9882-4EDB-8898-6900FC9E4B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7 - Στρογγυλεμένο ορθογώνιο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21 - Θέση τίτλου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  <a:endParaRPr lang="en-US" smtClean="0"/>
          </a:p>
        </p:txBody>
      </p:sp>
      <p:sp>
        <p:nvSpPr>
          <p:cNvPr id="1029" name="1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D1E8701C-8AC8-492F-A158-C7F5983A8A2A}" type="datetime1">
              <a:rPr lang="en-GB"/>
              <a:pPr>
                <a:defRPr/>
              </a:pPr>
              <a:t>05/10/2012</a:t>
            </a:fld>
            <a:endParaRPr lang="en-GB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697EE492-2356-4140-81A9-A89CA40AC9E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74" r:id="rId8"/>
    <p:sldLayoutId id="2147483675" r:id="rId9"/>
    <p:sldLayoutId id="2147483666" r:id="rId10"/>
    <p:sldLayoutId id="2147483665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fontAlgn="base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fontAlgn="base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smtClean="0"/>
              <a:t>Ανακατανομή δυνάμεων στην κοινωνική ασφάλιση</a:t>
            </a:r>
            <a:endParaRPr lang="en-GB" smtClean="0"/>
          </a:p>
        </p:txBody>
      </p:sp>
      <p:sp>
        <p:nvSpPr>
          <p:cNvPr id="15362" name="1 - Τίτλος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r>
              <a:rPr b="1" smtClean="0"/>
              <a:t>H  </a:t>
            </a:r>
            <a:r>
              <a:rPr lang="el-GR" b="1" i="1" smtClean="0"/>
              <a:t>Ημιτελής</a:t>
            </a:r>
            <a:r>
              <a:rPr lang="el-GR" b="1" smtClean="0"/>
              <a:t> Μεταρρύθμιση, η κρίση και η ανάκαμψη</a:t>
            </a:r>
            <a:endParaRPr lang="en-GB" smtClean="0"/>
          </a:p>
        </p:txBody>
      </p:sp>
      <p:sp>
        <p:nvSpPr>
          <p:cNvPr id="15363" name="3 - TextBox"/>
          <p:cNvSpPr txBox="1">
            <a:spLocks noChangeArrowheads="1"/>
          </p:cNvSpPr>
          <p:nvPr/>
        </p:nvSpPr>
        <p:spPr bwMode="auto">
          <a:xfrm>
            <a:off x="5508625" y="4221163"/>
            <a:ext cx="338455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000" b="1">
                <a:latin typeface="Cambria" pitchFamily="18" charset="0"/>
              </a:rPr>
              <a:t>Πλάτων Τήνιος</a:t>
            </a:r>
          </a:p>
          <a:p>
            <a:r>
              <a:rPr lang="el-GR">
                <a:latin typeface="Cambria" pitchFamily="18" charset="0"/>
              </a:rPr>
              <a:t>Πανεπιστήμιο Πειραιώς</a:t>
            </a:r>
            <a:endParaRPr lang="en-GB">
              <a:latin typeface="Perpetua" pitchFamily="18" charset="0"/>
            </a:endParaRP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5FB5BC-261D-4002-A586-A88E2A2F85C7}" type="slidenum">
              <a:rPr lang="en-GB"/>
              <a:pPr>
                <a:defRPr/>
              </a:pPr>
              <a:t>1</a:t>
            </a:fld>
            <a:endParaRPr lang="en-GB"/>
          </a:p>
        </p:txBody>
      </p:sp>
      <p:sp>
        <p:nvSpPr>
          <p:cNvPr id="15365" name="5 - TextBox"/>
          <p:cNvSpPr txBox="1">
            <a:spLocks noChangeArrowheads="1"/>
          </p:cNvSpPr>
          <p:nvPr/>
        </p:nvSpPr>
        <p:spPr bwMode="auto">
          <a:xfrm>
            <a:off x="684213" y="5300663"/>
            <a:ext cx="575945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600">
                <a:latin typeface="Cambria" pitchFamily="18" charset="0"/>
              </a:rPr>
              <a:t>Ομιλία στο Μέγαρο Μουσικής,</a:t>
            </a:r>
          </a:p>
          <a:p>
            <a:r>
              <a:rPr lang="el-GR" sz="1600" b="1" i="1">
                <a:latin typeface="Cambria" pitchFamily="18" charset="0"/>
              </a:rPr>
              <a:t>"Για ένα οικονομικά βιώσιμο και κοινωνικά δίκαιο </a:t>
            </a:r>
          </a:p>
          <a:p>
            <a:r>
              <a:rPr lang="el-GR" sz="1600" b="1" i="1">
                <a:latin typeface="Cambria" pitchFamily="18" charset="0"/>
              </a:rPr>
              <a:t>ασφαλιστικό σύστημα«</a:t>
            </a:r>
          </a:p>
          <a:p>
            <a:r>
              <a:rPr lang="el-GR" sz="1600">
                <a:latin typeface="Cambria" pitchFamily="18" charset="0"/>
              </a:rPr>
              <a:t>4 Οκτωβρίου 2012</a:t>
            </a:r>
            <a:endParaRPr lang="en-GB" sz="1600">
              <a:latin typeface="Perpet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600" b="1" dirty="0" smtClean="0"/>
              <a:t>Ανακατανομή δυνάμεων </a:t>
            </a:r>
            <a:r>
              <a:rPr lang="el-GR" sz="3600" dirty="0" smtClean="0"/>
              <a:t>στην κοινωνική ασφάλιση</a:t>
            </a:r>
            <a:r>
              <a:rPr lang="el-GR" b="1" dirty="0" smtClean="0"/>
              <a:t>: Ένα νέο </a:t>
            </a:r>
            <a:r>
              <a:rPr lang="el-GR" b="1" i="1" dirty="0" smtClean="0"/>
              <a:t>πειστικό</a:t>
            </a:r>
            <a:r>
              <a:rPr lang="el-GR" b="1" dirty="0" smtClean="0"/>
              <a:t> σύστημα</a:t>
            </a:r>
            <a:endParaRPr lang="en-GB" b="1" dirty="0"/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1DD2A7-6B36-4A67-A015-57C15EE7F54B}" type="slidenum">
              <a:rPr lang="en-GB"/>
              <a:pPr>
                <a:defRPr/>
              </a:pPr>
              <a:t>10</a:t>
            </a:fld>
            <a:endParaRPr lang="en-GB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1"/>
          </p:nvPr>
        </p:nvSpPr>
        <p:spPr>
          <a:xfrm>
            <a:off x="395288" y="1268413"/>
            <a:ext cx="8748712" cy="5589587"/>
          </a:xfrm>
        </p:spPr>
        <p:txBody>
          <a:bodyPr>
            <a:normAutofit fontScale="700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Η πλαισίωση του κρατικού πυλώνα  με επαγγελματικό πυλώνα </a:t>
            </a:r>
            <a:r>
              <a:rPr lang="el-G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παραμένει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dirty="0" smtClean="0"/>
              <a:t>η </a:t>
            </a:r>
            <a:r>
              <a:rPr lang="el-GR" b="1" dirty="0" smtClean="0"/>
              <a:t>σημαντικότερη </a:t>
            </a:r>
            <a:r>
              <a:rPr lang="el-GR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δομική</a:t>
            </a:r>
            <a:r>
              <a:rPr lang="el-GR" b="1" dirty="0" smtClean="0"/>
              <a:t> μεταρρύθμιση</a:t>
            </a:r>
            <a:r>
              <a:rPr lang="el-GR" dirty="0" smtClean="0"/>
              <a:t> που απομένει :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Ο  σημερινός ρόλος του μη κρατικού τομέα είναι παρασιτικός:</a:t>
            </a:r>
          </a:p>
          <a:p>
            <a:pPr marL="777240" lvl="1" indent="-457200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sz="1800" b="1" i="1" dirty="0" smtClean="0"/>
              <a:t>Ευθεία</a:t>
            </a:r>
            <a:r>
              <a:rPr lang="el-GR" sz="1800" b="1" dirty="0" smtClean="0"/>
              <a:t> αμφισβήτηση της ΚΑ – </a:t>
            </a:r>
            <a:r>
              <a:rPr lang="el-G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καλλιέργεια</a:t>
            </a:r>
            <a:r>
              <a:rPr lang="el-GR" sz="1800" b="1" dirty="0" smtClean="0"/>
              <a:t> ανασφάλειας. </a:t>
            </a:r>
            <a:endParaRPr lang="el-GR" sz="1400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ΑΡΑ: Η πρόοδος στον </a:t>
            </a:r>
            <a:r>
              <a:rPr lang="el-GR" dirty="0" smtClean="0">
                <a:solidFill>
                  <a:schemeClr val="accent1"/>
                </a:solidFill>
              </a:rPr>
              <a:t>2</a:t>
            </a:r>
            <a:r>
              <a:rPr lang="el-GR" baseline="30000" dirty="0" smtClean="0">
                <a:solidFill>
                  <a:schemeClr val="accent1"/>
                </a:solidFill>
              </a:rPr>
              <a:t>ο</a:t>
            </a:r>
            <a:r>
              <a:rPr lang="el-GR" dirty="0" smtClean="0">
                <a:solidFill>
                  <a:schemeClr val="accent1"/>
                </a:solidFill>
              </a:rPr>
              <a:t> </a:t>
            </a:r>
            <a:r>
              <a:rPr lang="el-GR" dirty="0" smtClean="0"/>
              <a:t>πυλώνα προϋποθέτει δομικές αλλαγές στον </a:t>
            </a:r>
            <a:r>
              <a:rPr lang="el-GR" dirty="0" smtClean="0">
                <a:solidFill>
                  <a:schemeClr val="accent1"/>
                </a:solidFill>
              </a:rPr>
              <a:t>1</a:t>
            </a:r>
            <a:r>
              <a:rPr lang="el-GR" baseline="30000" dirty="0" smtClean="0">
                <a:solidFill>
                  <a:schemeClr val="accent1"/>
                </a:solidFill>
              </a:rPr>
              <a:t>ο</a:t>
            </a:r>
            <a:r>
              <a:rPr lang="el-GR" dirty="0" smtClean="0">
                <a:solidFill>
                  <a:schemeClr val="accent1"/>
                </a:solidFill>
              </a:rPr>
              <a:t> </a:t>
            </a:r>
            <a:r>
              <a:rPr lang="el-GR" dirty="0" smtClean="0"/>
              <a:t>.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b="1" dirty="0" smtClean="0"/>
              <a:t>Ένα σαφές πλαίσιο συνεργασίας και όχι ανταγωνισμού.</a:t>
            </a:r>
          </a:p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l-GR" b="1" dirty="0" smtClean="0"/>
          </a:p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l-GR" sz="2900" b="1" dirty="0" smtClean="0"/>
              <a:t>Κράτος: </a:t>
            </a:r>
            <a:r>
              <a:rPr lang="el-GR" sz="2900" dirty="0" smtClean="0"/>
              <a:t>Ευθύνη για φτώχεια και χαμηλές συντάξεις – αναδιανομή, μερικώς ανταποδοτικότητα. </a:t>
            </a:r>
          </a:p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l-GR" sz="2900" b="1" dirty="0" smtClean="0"/>
              <a:t>Επαγγελματικά συστήματα: </a:t>
            </a:r>
            <a:r>
              <a:rPr lang="el-GR" sz="2900" dirty="0" smtClean="0"/>
              <a:t>Αναπλήρωση εισοδήματος. Ανταποδοτικότητα</a:t>
            </a:r>
          </a:p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l-GR" sz="2900" b="1" dirty="0" smtClean="0"/>
              <a:t>Ατομική συμπλήρωση </a:t>
            </a:r>
            <a:r>
              <a:rPr lang="el-GR" sz="2900" dirty="0" smtClean="0"/>
              <a:t>– Ενθάρρυνση αποταμίευσης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Αφού ‘</a:t>
            </a:r>
            <a:r>
              <a:rPr lang="el-GR" i="1" dirty="0" smtClean="0"/>
              <a:t>νέο</a:t>
            </a:r>
            <a:r>
              <a:rPr lang="el-GR" dirty="0" smtClean="0"/>
              <a:t> σύστημα’ του νόμου του 2010 αρχίζει σταδιακά το 2013, </a:t>
            </a:r>
            <a:r>
              <a:rPr lang="el-GR" i="1" dirty="0" smtClean="0"/>
              <a:t>υπάρχει</a:t>
            </a:r>
            <a:r>
              <a:rPr lang="el-GR" dirty="0" smtClean="0"/>
              <a:t> καιρός για επεξεργασία , αλλά και ταχύτερη προσαρμογή. 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Η υποστύλωση παλαιού συστήματος και περικοπές συντάξεων ως ένα  είδος επένδυσης για την θεμελίωση νέου πειστικού μόνιμου συστήματος.</a:t>
            </a:r>
            <a:endParaRPr lang="en-US" dirty="0" smtClean="0"/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H </a:t>
            </a:r>
            <a:r>
              <a:rPr lang="el-GR" dirty="0" smtClean="0"/>
              <a:t>σύμπτωση της αρχής του νέου με την ανάκαμψη της οικονομίας </a:t>
            </a:r>
            <a:r>
              <a:rPr lang="el-GR" b="1" dirty="0" smtClean="0"/>
              <a:t>ευκαιρία</a:t>
            </a:r>
            <a:r>
              <a:rPr lang="el-GR" dirty="0" smtClean="0"/>
              <a:t> για αξιοποίηση υπεραξιών σε μετοχές (αγορά στα χαμηλά)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sz="3400" b="1" dirty="0" smtClean="0"/>
              <a:t>Σε σχέση με ισχύον (μετά το 2010) ανακατανομή δυνάμεων, όχι συρρίκνωση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Pictures\Οργάνωση Clip της Microsoft\j0406743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lum bright="52000" contrast="-70000"/>
          </a:blip>
          <a:srcRect/>
          <a:stretch>
            <a:fillRect/>
          </a:stretch>
        </p:blipFill>
        <p:spPr>
          <a:xfrm>
            <a:off x="176213" y="260350"/>
            <a:ext cx="8967787" cy="5976938"/>
          </a:xfrm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Η </a:t>
            </a:r>
            <a:r>
              <a:rPr lang="el-GR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διαδικασία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dirty="0" smtClean="0"/>
              <a:t>αναζήτησης/ ανακατανομής – </a:t>
            </a:r>
            <a:r>
              <a:rPr lang="el-GR" b="1" dirty="0" smtClean="0"/>
              <a:t>Ουσία και </a:t>
            </a:r>
            <a:r>
              <a:rPr lang="el-GR" b="1" i="1" dirty="0" smtClean="0"/>
              <a:t>όχι</a:t>
            </a:r>
            <a:r>
              <a:rPr lang="el-GR" b="1" dirty="0" smtClean="0"/>
              <a:t> βιτρίνα</a:t>
            </a:r>
            <a:endParaRPr lang="en-GB" b="1" dirty="0"/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627DE8-2333-43EB-99F0-482D6A00C8EE}" type="slidenum">
              <a:rPr lang="en-GB"/>
              <a:pPr>
                <a:defRPr/>
              </a:pPr>
              <a:t>11</a:t>
            </a:fld>
            <a:endParaRPr lang="en-GB"/>
          </a:p>
        </p:txBody>
      </p:sp>
      <p:sp>
        <p:nvSpPr>
          <p:cNvPr id="6" name="3 - Θέση περιεχομένου"/>
          <p:cNvSpPr txBox="1">
            <a:spLocks/>
          </p:cNvSpPr>
          <p:nvPr/>
        </p:nvSpPr>
        <p:spPr>
          <a:xfrm>
            <a:off x="755650" y="1700213"/>
            <a:ext cx="7777163" cy="4897437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l-GR" sz="2400" dirty="0">
                <a:latin typeface="+mn-lt"/>
              </a:rPr>
              <a:t>Η Χαμηλή ποιότητα μεταρρυθμίσεων ως τώρα,  εξ αιτίας του ότι:</a:t>
            </a:r>
          </a:p>
          <a:p>
            <a:pPr marL="731520" lvl="1" indent="-274320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l-GR" sz="2400" dirty="0">
                <a:latin typeface="+mn-lt"/>
              </a:rPr>
              <a:t>Προτάσεις ανεπεξέργαστες – η συζήτηση ήταν πάντα ‘άκαιρη’ </a:t>
            </a:r>
          </a:p>
          <a:p>
            <a:pPr marL="731520" lvl="1" indent="-274320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l-GR" sz="2400" dirty="0">
                <a:latin typeface="+mn-lt"/>
              </a:rPr>
              <a:t>Η </a:t>
            </a:r>
            <a:r>
              <a:rPr lang="el-GR" sz="2400" dirty="0" err="1">
                <a:latin typeface="+mn-lt"/>
              </a:rPr>
              <a:t>Ελλειψη</a:t>
            </a:r>
            <a:r>
              <a:rPr lang="el-GR" sz="2400" dirty="0">
                <a:latin typeface="+mn-lt"/>
              </a:rPr>
              <a:t> συζήτησης οδήγησε σε μια  κοινή γνώμη οικονομικά και ‘</a:t>
            </a:r>
            <a:r>
              <a:rPr lang="el-GR" sz="2400" b="1" dirty="0">
                <a:latin typeface="+mn-lt"/>
              </a:rPr>
              <a:t>ασφαλιστικά αναλφάβητη’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US" sz="2300" dirty="0">
                <a:latin typeface="+mn-lt"/>
              </a:rPr>
              <a:t>Nicholas Barr &amp; Peter Diamond</a:t>
            </a:r>
            <a:r>
              <a:rPr lang="el-GR" sz="2300" dirty="0">
                <a:latin typeface="+mn-lt"/>
              </a:rPr>
              <a:t>:</a:t>
            </a:r>
            <a:r>
              <a:rPr lang="en-US" sz="2300" dirty="0">
                <a:latin typeface="+mn-lt"/>
              </a:rPr>
              <a:t> </a:t>
            </a:r>
            <a:r>
              <a:rPr lang="el-GR" sz="2300" dirty="0">
                <a:latin typeface="+mn-lt"/>
              </a:rPr>
              <a:t>Το κρίσιμο ζήτημα στις συντάξεις </a:t>
            </a:r>
            <a:r>
              <a:rPr lang="el-GR" sz="2300" b="1" i="1" dirty="0">
                <a:solidFill>
                  <a:srgbClr val="FF0000"/>
                </a:solidFill>
                <a:latin typeface="+mn-lt"/>
              </a:rPr>
              <a:t>δεν</a:t>
            </a:r>
            <a:r>
              <a:rPr lang="el-GR" sz="2300" b="1" dirty="0">
                <a:solidFill>
                  <a:srgbClr val="FF0000"/>
                </a:solidFill>
                <a:latin typeface="+mn-lt"/>
              </a:rPr>
              <a:t> είναι  </a:t>
            </a:r>
            <a:r>
              <a:rPr lang="el-GR" sz="2300" dirty="0">
                <a:latin typeface="+mn-lt"/>
              </a:rPr>
              <a:t>η χρηματοδότηση, </a:t>
            </a:r>
            <a:r>
              <a:rPr lang="el-GR" sz="2300" b="1" i="1" dirty="0">
                <a:solidFill>
                  <a:srgbClr val="FF0000"/>
                </a:solidFill>
                <a:latin typeface="+mn-lt"/>
              </a:rPr>
              <a:t>ούτε</a:t>
            </a:r>
            <a:r>
              <a:rPr lang="el-GR" sz="2300" dirty="0">
                <a:latin typeface="+mn-lt"/>
              </a:rPr>
              <a:t> ο ρόλος του Κράτους  </a:t>
            </a:r>
            <a:r>
              <a:rPr lang="el-GR" sz="2300" b="1" i="1" dirty="0">
                <a:solidFill>
                  <a:srgbClr val="FF0000"/>
                </a:solidFill>
                <a:latin typeface="+mn-lt"/>
              </a:rPr>
              <a:t>αλλά</a:t>
            </a:r>
            <a:r>
              <a:rPr lang="el-GR" sz="2300" dirty="0">
                <a:latin typeface="+mn-lt"/>
              </a:rPr>
              <a:t> η </a:t>
            </a:r>
            <a:r>
              <a:rPr lang="el-GR" sz="2300" b="1" dirty="0">
                <a:latin typeface="+mn-lt"/>
              </a:rPr>
              <a:t>ποιότητα διακυβέρνησης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l-GR" sz="2300" b="1" dirty="0" err="1">
                <a:latin typeface="+mn-lt"/>
              </a:rPr>
              <a:t>Ερευνα</a:t>
            </a:r>
            <a:r>
              <a:rPr lang="el-GR" sz="2300" b="1" dirty="0">
                <a:latin typeface="+mn-lt"/>
              </a:rPr>
              <a:t> γνώμης 2009 (στο </a:t>
            </a:r>
            <a:r>
              <a:rPr lang="el-GR" sz="2300" b="1" i="1" dirty="0">
                <a:latin typeface="+mn-lt"/>
              </a:rPr>
              <a:t>Μια μέθοδος ανάγνωσης</a:t>
            </a:r>
            <a:r>
              <a:rPr lang="el-GR" sz="2300" b="1" dirty="0">
                <a:latin typeface="+mn-lt"/>
              </a:rPr>
              <a:t>, </a:t>
            </a:r>
            <a:r>
              <a:rPr lang="el-GR" sz="2300" b="1" dirty="0" err="1">
                <a:latin typeface="+mn-lt"/>
              </a:rPr>
              <a:t>κεφ</a:t>
            </a:r>
            <a:r>
              <a:rPr lang="el-GR" sz="2300" b="1" dirty="0">
                <a:latin typeface="+mn-lt"/>
              </a:rPr>
              <a:t> 14)</a:t>
            </a:r>
          </a:p>
          <a:p>
            <a:pPr marL="731520" lvl="1" indent="-274320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l-GR" sz="2300" dirty="0">
                <a:latin typeface="+mn-lt"/>
              </a:rPr>
              <a:t>Πολύ μεγαλύτερη άγνοια από Γαλλία, Ιταλία, Γερμανία, Ισπανία.</a:t>
            </a:r>
          </a:p>
          <a:p>
            <a:pPr marL="731520" lvl="1" indent="-274320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l-GR" sz="2300" dirty="0">
                <a:latin typeface="+mn-lt"/>
              </a:rPr>
              <a:t>Γνώση βασικών θεμάτων οδηγεί σε κατανόηση και  διαλλακτικότητα.</a:t>
            </a:r>
          </a:p>
          <a:p>
            <a:pPr marL="731520" lvl="1" indent="-274320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l-GR" sz="2300" dirty="0">
                <a:latin typeface="+mn-lt"/>
              </a:rPr>
              <a:t>Στην Ελλάδα υπάρχει ‘στρατευμένη γνώση’ που αυξάνει την αδιαλλαξία</a:t>
            </a:r>
          </a:p>
          <a:p>
            <a:pPr marL="731520" lvl="1" indent="-274320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l-GR" sz="2300" dirty="0">
                <a:latin typeface="+mn-lt"/>
              </a:rPr>
              <a:t>Η γνώση </a:t>
            </a:r>
            <a:r>
              <a:rPr lang="el-GR" sz="2300" b="1" dirty="0">
                <a:latin typeface="+mn-lt"/>
              </a:rPr>
              <a:t>κερδίζεται</a:t>
            </a:r>
            <a:r>
              <a:rPr lang="el-GR" sz="2300" dirty="0">
                <a:latin typeface="+mn-lt"/>
              </a:rPr>
              <a:t> από την ενημέρωση που προκύπτει από ανοικτές διαδικασίες  (</a:t>
            </a:r>
            <a:r>
              <a:rPr lang="el-GR" sz="2300" i="1" dirty="0">
                <a:latin typeface="+mn-lt"/>
              </a:rPr>
              <a:t>όχι</a:t>
            </a:r>
            <a:r>
              <a:rPr lang="el-GR" sz="2300" dirty="0">
                <a:latin typeface="+mn-lt"/>
              </a:rPr>
              <a:t> κοινωνικό διάλογο με κλειστές πόρτες).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l-GR" sz="2400" dirty="0">
                <a:latin typeface="+mn-lt"/>
              </a:rPr>
              <a:t>Το μήνυμα της </a:t>
            </a:r>
            <a:r>
              <a:rPr lang="el-GR" sz="2400" dirty="0" err="1">
                <a:latin typeface="+mn-lt"/>
              </a:rPr>
              <a:t>Εκθεσης</a:t>
            </a:r>
            <a:r>
              <a:rPr lang="el-GR" sz="2400" dirty="0">
                <a:latin typeface="+mn-lt"/>
              </a:rPr>
              <a:t> </a:t>
            </a:r>
            <a:r>
              <a:rPr lang="el-GR" sz="2400" dirty="0" err="1">
                <a:latin typeface="+mn-lt"/>
              </a:rPr>
              <a:t>Σπράου</a:t>
            </a:r>
            <a:r>
              <a:rPr lang="el-GR" sz="2400" dirty="0">
                <a:latin typeface="+mn-lt"/>
              </a:rPr>
              <a:t> του 1997  </a:t>
            </a:r>
            <a:r>
              <a:rPr lang="el-GR" sz="2400" b="1" dirty="0">
                <a:latin typeface="+mn-lt"/>
              </a:rPr>
              <a:t>δεν</a:t>
            </a:r>
            <a:r>
              <a:rPr lang="el-GR" sz="2400" dirty="0">
                <a:latin typeface="+mn-lt"/>
              </a:rPr>
              <a:t> ήταν ‘περικοπές’ αλλά ‘</a:t>
            </a:r>
            <a:r>
              <a:rPr lang="el-GR" sz="2400" b="1" dirty="0">
                <a:latin typeface="+mn-lt"/>
              </a:rPr>
              <a:t>σκεφτείτε το πρόβλημα </a:t>
            </a:r>
            <a:r>
              <a:rPr lang="el-GR" sz="2400" dirty="0">
                <a:latin typeface="+mn-lt"/>
              </a:rPr>
              <a:t>(ως ‘Συνεισφορά στον κοινωνικό διάλογο)</a:t>
            </a:r>
          </a:p>
          <a:p>
            <a:pPr marL="731520" lvl="1" indent="-274320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endParaRPr lang="el-GR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4213" y="260350"/>
            <a:ext cx="8135937" cy="11525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Ανακατανομή δυνάμεων </a:t>
            </a:r>
            <a:r>
              <a:rPr lang="el-GR" i="1" dirty="0" smtClean="0"/>
              <a:t>σε αδρές γραμμές</a:t>
            </a:r>
            <a:endParaRPr lang="en-GB" i="1" dirty="0"/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3E7D7E-0FD6-4239-B528-99D2A2F67A07}" type="slidenum">
              <a:rPr lang="en-GB"/>
              <a:pPr>
                <a:defRPr/>
              </a:pPr>
              <a:t>12</a:t>
            </a:fld>
            <a:endParaRPr lang="en-GB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1"/>
          </p:nvPr>
        </p:nvSpPr>
        <p:spPr>
          <a:xfrm>
            <a:off x="900113" y="1412875"/>
            <a:ext cx="8064500" cy="5184775"/>
          </a:xfrm>
        </p:spPr>
        <p:txBody>
          <a:bodyPr>
            <a:normAutofit fontScale="775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b="1" dirty="0" smtClean="0"/>
              <a:t>1</a:t>
            </a:r>
            <a:r>
              <a:rPr lang="el-GR" b="1" baseline="30000" dirty="0" smtClean="0"/>
              <a:t>ος</a:t>
            </a:r>
            <a:r>
              <a:rPr lang="el-GR" b="1" dirty="0" smtClean="0"/>
              <a:t> Κρατικός πυλώνας</a:t>
            </a:r>
            <a:r>
              <a:rPr lang="el-GR" dirty="0" smtClean="0"/>
              <a:t>:  Εξαντλεί την κρατική χρηματοδότηση. 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Στην πλήρη εφαρμογή </a:t>
            </a:r>
            <a:r>
              <a:rPr lang="el-GR" b="1" dirty="0" smtClean="0"/>
              <a:t>αναπληρώνει</a:t>
            </a:r>
            <a:r>
              <a:rPr lang="el-GR" dirty="0" smtClean="0"/>
              <a:t>, όσο περίπου στην Ολλανδία, Δανία. (Μέσος πολίτης περί το 40%, φτωχοί περισσότερο) </a:t>
            </a:r>
          </a:p>
          <a:p>
            <a:pPr marL="822960" lvl="2" fontAlgn="auto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el-GR" dirty="0" err="1" smtClean="0"/>
              <a:t>Προνοιακή</a:t>
            </a:r>
            <a:r>
              <a:rPr lang="el-GR" dirty="0" smtClean="0"/>
              <a:t> σύνταξη για όλους  &gt;67 αποτρέπει την φτώχεια. Χρηματοδοτείται από ποσά που σήμερα έρχονται από τον προϋπολογισμό.  </a:t>
            </a:r>
          </a:p>
          <a:p>
            <a:pPr marL="822960" lvl="2" fontAlgn="auto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el-GR" dirty="0" smtClean="0"/>
              <a:t>(β) Αυστηρά ανταποδοτικό για το υπόλοιπο. Σουηδικό σύστημα;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Σύστημα Εισφορών ενσωματώνεται στην διαδικασία εισοδήματος – </a:t>
            </a:r>
            <a:r>
              <a:rPr lang="el-GR" i="1" dirty="0" smtClean="0"/>
              <a:t>κατάργηση</a:t>
            </a:r>
            <a:r>
              <a:rPr lang="el-GR" dirty="0" smtClean="0"/>
              <a:t> σημερινών εισφορών, κοινωνικών πόρων και Ταμείων . </a:t>
            </a:r>
          </a:p>
          <a:p>
            <a:pPr marL="822960" lvl="2" fontAlgn="auto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el-GR" b="1" dirty="0" smtClean="0"/>
              <a:t>Άμεση</a:t>
            </a:r>
            <a:r>
              <a:rPr lang="el-GR" dirty="0" smtClean="0"/>
              <a:t> Έναρξη ατομικών λογαριασμών – τόσο για 1</a:t>
            </a:r>
            <a:r>
              <a:rPr lang="el-GR" baseline="30000" dirty="0" smtClean="0"/>
              <a:t>ο</a:t>
            </a:r>
            <a:r>
              <a:rPr lang="el-GR" dirty="0" smtClean="0"/>
              <a:t> όσο και 2</a:t>
            </a:r>
            <a:r>
              <a:rPr lang="el-GR" baseline="30000" dirty="0" smtClean="0"/>
              <a:t>ο</a:t>
            </a:r>
            <a:r>
              <a:rPr lang="el-GR" dirty="0" smtClean="0"/>
              <a:t> πυλώνα. 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b="1" dirty="0" smtClean="0"/>
              <a:t>Ένας</a:t>
            </a:r>
            <a:r>
              <a:rPr lang="el-GR" dirty="0" smtClean="0"/>
              <a:t> φορέας φροντίζει για την πληροφοριακή στήριξη του συστήματος. </a:t>
            </a:r>
          </a:p>
          <a:p>
            <a:pPr marL="822960" lvl="2" fontAlgn="auto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el-GR" dirty="0" smtClean="0"/>
              <a:t>Εξοικονόμηση διοικητικού κόστους  (κατάργηση υπηρεσιών) κύριο μέλημα. </a:t>
            </a:r>
          </a:p>
          <a:p>
            <a:pPr marL="822960" lvl="2" fontAlgn="auto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el-GR" dirty="0" smtClean="0"/>
              <a:t>Κατάργηση επικουρικών ταμείων και εφ άπαξ παροχών.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b="1" dirty="0" smtClean="0"/>
              <a:t>2</a:t>
            </a:r>
            <a:r>
              <a:rPr lang="el-GR" b="1" baseline="30000" dirty="0" smtClean="0"/>
              <a:t>ος</a:t>
            </a:r>
            <a:r>
              <a:rPr lang="el-GR" b="1" dirty="0" smtClean="0"/>
              <a:t> πυλώνας</a:t>
            </a:r>
            <a:r>
              <a:rPr lang="el-GR" dirty="0" smtClean="0"/>
              <a:t>: Υποχρεωτική επαγγελματική ασφάλιση με ανεξάρτητα ταμεία με κεφαλαιοποίηση. Συμπληρώνει εισόδημα ώστε το σύνολο  (1</a:t>
            </a:r>
            <a:r>
              <a:rPr lang="el-GR" baseline="30000" dirty="0" smtClean="0"/>
              <a:t>ος</a:t>
            </a:r>
            <a:r>
              <a:rPr lang="el-GR" dirty="0" smtClean="0"/>
              <a:t> + 2</a:t>
            </a:r>
            <a:r>
              <a:rPr lang="el-GR" baseline="30000" dirty="0" smtClean="0"/>
              <a:t>ος</a:t>
            </a:r>
            <a:r>
              <a:rPr lang="el-GR" dirty="0" smtClean="0"/>
              <a:t> πυλώνας) για 40 χρόνια εργασίας να είναι </a:t>
            </a:r>
            <a:r>
              <a:rPr lang="el-GR" b="1" i="1" dirty="0" smtClean="0"/>
              <a:t>περί το 70%.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b="1" i="1" dirty="0" smtClean="0"/>
              <a:t>1</a:t>
            </a:r>
            <a:r>
              <a:rPr lang="el-GR" b="1" i="1" baseline="30000" dirty="0" smtClean="0"/>
              <a:t>ος</a:t>
            </a:r>
            <a:r>
              <a:rPr lang="el-GR" b="1" i="1" dirty="0" smtClean="0"/>
              <a:t> + 2</a:t>
            </a:r>
            <a:r>
              <a:rPr lang="el-GR" b="1" i="1" baseline="30000" dirty="0" smtClean="0"/>
              <a:t>ος</a:t>
            </a:r>
            <a:r>
              <a:rPr lang="el-GR" b="1" i="1" dirty="0" smtClean="0"/>
              <a:t> πυλώνας </a:t>
            </a:r>
            <a:r>
              <a:rPr lang="el-GR" b="1" i="1" dirty="0" smtClean="0">
                <a:solidFill>
                  <a:schemeClr val="accent1"/>
                </a:solidFill>
              </a:rPr>
              <a:t>μπορούν</a:t>
            </a:r>
            <a:r>
              <a:rPr lang="el-GR" b="1" i="1" dirty="0" smtClean="0"/>
              <a:t> να υπολογιστούν </a:t>
            </a:r>
            <a:r>
              <a:rPr lang="el-GR" b="1" i="1" dirty="0" smtClean="0">
                <a:solidFill>
                  <a:schemeClr val="accent1"/>
                </a:solidFill>
              </a:rPr>
              <a:t>ώστε η συνολική δαπάνη να είναι  όση και του </a:t>
            </a:r>
            <a:r>
              <a:rPr lang="el-GR" dirty="0" smtClean="0">
                <a:solidFill>
                  <a:schemeClr val="accent1"/>
                </a:solidFill>
              </a:rPr>
              <a:t>σημερινού</a:t>
            </a:r>
            <a:r>
              <a:rPr lang="el-GR" b="1" i="1" dirty="0" smtClean="0">
                <a:solidFill>
                  <a:schemeClr val="accent1"/>
                </a:solidFill>
              </a:rPr>
              <a:t> συστήματος</a:t>
            </a:r>
            <a:r>
              <a:rPr lang="el-GR" b="1" i="1" dirty="0" smtClean="0"/>
              <a:t>. Συνολική έκταση / γενναιοδωρία είναι θέματα συζήτησης και απόφασης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i="1" smtClean="0"/>
              <a:t>Διαδικασία</a:t>
            </a:r>
            <a:r>
              <a:rPr lang="el-GR" smtClean="0"/>
              <a:t> εφαρμογής / εξάπλωσης</a:t>
            </a:r>
            <a:endParaRPr lang="en-GB" smtClean="0"/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6FDAD4-C99B-4ADA-B799-F1BA2127D9C7}" type="slidenum">
              <a:rPr lang="en-GB"/>
              <a:pPr>
                <a:defRPr/>
              </a:pPr>
              <a:t>13</a:t>
            </a:fld>
            <a:endParaRPr lang="en-GB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1"/>
          </p:nvPr>
        </p:nvSpPr>
        <p:spPr>
          <a:xfrm>
            <a:off x="395288" y="1412875"/>
            <a:ext cx="8569325" cy="4606925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b="1" dirty="0" smtClean="0"/>
              <a:t>Συνταξιούχοι</a:t>
            </a:r>
            <a:r>
              <a:rPr lang="el-GR" dirty="0" smtClean="0"/>
              <a:t> χρηματοδοτούνται από προϋπολογισμό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Εμφάνιση τμήματος του αφανούς χρέους (πρόβλημα ‘διπλών εισφορών’ ) απαιτεί διαπραγμάτευση  με ΕΕ.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Διάκριση σημερινών συνταξιούχων 67+ και νεότερων. Κίνητρα για επιστροφή στην αγορά εργασίας νεότερων συνταξιούχων;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b="1" dirty="0" smtClean="0"/>
              <a:t>Νεοεισερχόμενοι </a:t>
            </a:r>
            <a:r>
              <a:rPr lang="el-GR" dirty="0" smtClean="0"/>
              <a:t>και εργαζόμενοι νεότεροι του 30+</a:t>
            </a:r>
            <a:r>
              <a:rPr lang="el-GR" i="1" dirty="0" smtClean="0"/>
              <a:t>χ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Μπαίνουν υποχρεωτικά στο σύστημα ατομικών λογαριασμών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Πίστωση χρόνου και εισφορών για αυτούς που έχουν εργαστεί ή ήταν άνεργοι.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b="1" dirty="0" smtClean="0"/>
              <a:t>Ενδιάμεσες</a:t>
            </a:r>
            <a:r>
              <a:rPr lang="el-GR" dirty="0" smtClean="0"/>
              <a:t> ηλικίες:  (&gt;30+</a:t>
            </a:r>
            <a:r>
              <a:rPr lang="el-GR" i="1" dirty="0" smtClean="0"/>
              <a:t>χ</a:t>
            </a:r>
            <a:r>
              <a:rPr lang="el-GR" dirty="0" smtClean="0"/>
              <a:t>) - συνταξιοδότηση: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Δυνατότητα επιλογής παλαιού / νέου συστήματος</a:t>
            </a:r>
          </a:p>
          <a:p>
            <a:pPr marL="822960" lvl="2" fontAlgn="auto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el-GR" dirty="0" smtClean="0"/>
              <a:t>Μετά τις αλλαγές οι υποσχέσεις του παλαιού θα είναι πιο ισχυρές.  </a:t>
            </a:r>
            <a:r>
              <a:rPr lang="el-GR" dirty="0" err="1" smtClean="0"/>
              <a:t>Αρα</a:t>
            </a:r>
            <a:r>
              <a:rPr lang="el-GR" dirty="0" smtClean="0"/>
              <a:t> υπάρχει δυνατότητα </a:t>
            </a:r>
            <a:r>
              <a:rPr lang="el-GR" dirty="0" err="1" smtClean="0"/>
              <a:t>εξορθολογίσεων</a:t>
            </a:r>
            <a:r>
              <a:rPr lang="el-GR" dirty="0" smtClean="0"/>
              <a:t> </a:t>
            </a:r>
          </a:p>
          <a:p>
            <a:pPr marL="822960" lvl="2" fontAlgn="auto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el-GR" dirty="0" smtClean="0"/>
              <a:t>Όσοι επιλέγουν να αλλάξουν πιστώνονται χρόνο/ χρήμα. (ομόλογα αναγνώρισης). 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l-GR" dirty="0" smtClean="0"/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Μια </a:t>
            </a:r>
            <a:r>
              <a:rPr lang="el-GR" i="1" dirty="0" smtClean="0">
                <a:solidFill>
                  <a:srgbClr val="0070C0"/>
                </a:solidFill>
              </a:rPr>
              <a:t>εθνική</a:t>
            </a:r>
            <a:r>
              <a:rPr lang="el-GR" i="1" dirty="0" smtClean="0"/>
              <a:t> </a:t>
            </a:r>
            <a:r>
              <a:rPr lang="el-GR" dirty="0" smtClean="0"/>
              <a:t>πρωτοβουλία απέναντι στην </a:t>
            </a:r>
            <a:r>
              <a:rPr lang="el-GR" dirty="0" smtClean="0">
                <a:solidFill>
                  <a:schemeClr val="accent6"/>
                </a:solidFill>
              </a:rPr>
              <a:t>μοιρολατρία</a:t>
            </a:r>
            <a:r>
              <a:rPr lang="el-GR" dirty="0" smtClean="0"/>
              <a:t>.</a:t>
            </a:r>
            <a:endParaRPr lang="en-GB" dirty="0"/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A46287-3B1B-49D1-A711-D66025ABF583}" type="slidenum">
              <a:rPr lang="en-GB"/>
              <a:pPr>
                <a:defRPr/>
              </a:pPr>
              <a:t>14</a:t>
            </a:fld>
            <a:endParaRPr lang="en-GB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1"/>
          </p:nvPr>
        </p:nvSpPr>
        <p:spPr>
          <a:xfrm>
            <a:off x="827088" y="1412875"/>
            <a:ext cx="7921625" cy="4606925"/>
          </a:xfrm>
        </p:spPr>
        <p:txBody>
          <a:bodyPr>
            <a:normAutofit fontScale="85000" lnSpcReduction="1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Η ‘διάσωση’ του ασφαλιστικού συστήματος το 2010 ‘</a:t>
            </a:r>
            <a:r>
              <a:rPr lang="el-GR" b="1" i="1" dirty="0" smtClean="0"/>
              <a:t>χρεώθηκε</a:t>
            </a:r>
            <a:r>
              <a:rPr lang="el-GR" dirty="0" smtClean="0"/>
              <a:t>’  (</a:t>
            </a:r>
            <a:r>
              <a:rPr lang="el-GR" i="1" dirty="0" smtClean="0"/>
              <a:t>όχι</a:t>
            </a:r>
            <a:r>
              <a:rPr lang="el-GR" dirty="0" smtClean="0"/>
              <a:t> ‘</a:t>
            </a:r>
            <a:r>
              <a:rPr lang="el-GR" i="1" dirty="0" smtClean="0"/>
              <a:t>πιστώθηκε</a:t>
            </a:r>
            <a:r>
              <a:rPr lang="el-GR" dirty="0" smtClean="0"/>
              <a:t>’) στις πιέσεις της τρόικας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Ωσάν να επιθυμούσαμε ένα χρεωκοπημένο και αναξιόπιστο σύστημα…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Οι θυσίες που έγιναν –από συνταξιούχους  και ασφαλισμένους – προσφέρουν στην Ελλάδα και τους ίδιους την πολυτέλεια προβληματισμών για το τι θέλουμε.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b="1" i="1" dirty="0" smtClean="0">
                <a:solidFill>
                  <a:srgbClr val="0070C0"/>
                </a:solidFill>
              </a:rPr>
              <a:t>Τώρα</a:t>
            </a:r>
            <a:r>
              <a:rPr lang="el-GR" dirty="0" smtClean="0"/>
              <a:t> υπάρχει δυνατότητα με δική μας, </a:t>
            </a:r>
            <a:r>
              <a:rPr lang="el-GR" b="1" dirty="0" smtClean="0">
                <a:solidFill>
                  <a:srgbClr val="0070C0"/>
                </a:solidFill>
              </a:rPr>
              <a:t>εθνική</a:t>
            </a:r>
            <a:r>
              <a:rPr lang="el-GR" dirty="0" smtClean="0"/>
              <a:t>,  πρωτοβουλία να συζητήσουμε και να αποφασίσουμε κάτι καλύτερο.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Ένα έμπρακτο δείγμα ότι μπορούμε, επί τέλους, να πάρουμε την τύχη μας στα χέρια μας.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Αλλιώς μπορούμε να περιμένουμε μια μελλοντική τρόικα να λάβει τις αποφάσεις για λογαριασμό μας.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1 - Τίτλος"/>
          <p:cNvSpPr>
            <a:spLocks noGrp="1"/>
          </p:cNvSpPr>
          <p:nvPr>
            <p:ph type="title"/>
          </p:nvPr>
        </p:nvSpPr>
        <p:spPr>
          <a:xfrm>
            <a:off x="827088" y="404813"/>
            <a:ext cx="7859712" cy="792162"/>
          </a:xfrm>
        </p:spPr>
        <p:txBody>
          <a:bodyPr/>
          <a:lstStyle/>
          <a:p>
            <a:r>
              <a:rPr lang="el-GR" sz="3200" b="1" smtClean="0"/>
              <a:t>Οι συντάξεις και ο μηχανισμός καταστροφής</a:t>
            </a:r>
            <a:endParaRPr lang="en-GB" sz="3200" smtClean="0"/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43326B-B8EA-4276-896E-CC25B59DD659}" type="slidenum">
              <a:rPr lang="en-GB"/>
              <a:pPr>
                <a:defRPr/>
              </a:pPr>
              <a:t>2</a:t>
            </a:fld>
            <a:endParaRPr lang="en-GB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1"/>
          </p:nvPr>
        </p:nvSpPr>
        <p:spPr>
          <a:xfrm>
            <a:off x="323850" y="1412875"/>
            <a:ext cx="8569325" cy="5184775"/>
          </a:xfrm>
        </p:spPr>
        <p:txBody>
          <a:bodyPr>
            <a:normAutofit fontScale="77500" lnSpcReduction="20000"/>
          </a:bodyPr>
          <a:lstStyle/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l-GR" dirty="0" smtClean="0"/>
              <a:t>Η κρίση ήταν αποτέλεσμα </a:t>
            </a:r>
            <a:r>
              <a:rPr lang="el-GR" b="1" dirty="0" smtClean="0"/>
              <a:t>διαρθρωτικών,</a:t>
            </a:r>
            <a:r>
              <a:rPr lang="el-GR" dirty="0" smtClean="0"/>
              <a:t> μικροοικονομικών μηχανισμών.  </a:t>
            </a:r>
            <a:r>
              <a:rPr lang="el-GR" b="1" i="1" dirty="0" smtClean="0"/>
              <a:t>Όμως</a:t>
            </a:r>
            <a:r>
              <a:rPr lang="el-GR" dirty="0" smtClean="0"/>
              <a:t> αντιμετωπίζεται λησμονώντας  από πού προήλθε.</a:t>
            </a:r>
          </a:p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l-GR" dirty="0" smtClean="0"/>
              <a:t>	Ομοίως, διαρθρωτικά θέματα εξετάζονται ερήμην της μεγάλης εικόνας.</a:t>
            </a:r>
          </a:p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l-GR" b="1" i="1" dirty="0" smtClean="0"/>
              <a:t>‘</a:t>
            </a:r>
            <a:r>
              <a:rPr lang="el-GR" sz="3100" b="1" i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Μικρο</a:t>
            </a:r>
            <a:r>
              <a:rPr lang="el-GR" sz="31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-Θεμελίωση της Καταστροφής’</a:t>
            </a:r>
            <a:r>
              <a:rPr lang="el-GR" b="1" dirty="0" smtClean="0"/>
              <a:t>  - </a:t>
            </a:r>
            <a:r>
              <a:rPr lang="en-US" b="1" dirty="0" err="1" smtClean="0"/>
              <a:t>microfoundations</a:t>
            </a:r>
            <a:r>
              <a:rPr lang="en-US" b="1" dirty="0" smtClean="0"/>
              <a:t> of disaster</a:t>
            </a:r>
            <a:endParaRPr lang="el-GR" b="1" dirty="0" smtClean="0"/>
          </a:p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l-GR" b="1" dirty="0" smtClean="0"/>
              <a:t>Οι συντάξεις είναι ξεκάθαρο παράδειγμα  ενός </a:t>
            </a:r>
            <a:r>
              <a:rPr lang="el-GR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γενικού</a:t>
            </a: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b="1" dirty="0" smtClean="0"/>
              <a:t>προβλήματος– δείχνουν:</a:t>
            </a:r>
          </a:p>
          <a:p>
            <a:pPr marL="788670" lvl="1" indent="-514350" fontAlgn="auto">
              <a:spcBef>
                <a:spcPts val="37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l-GR" b="1" dirty="0" smtClean="0"/>
              <a:t>Α. τον ρόλο που </a:t>
            </a:r>
            <a:r>
              <a:rPr lang="el-GR" b="1" i="1" dirty="0" smtClean="0"/>
              <a:t>θα έπρεπε </a:t>
            </a:r>
            <a:r>
              <a:rPr lang="el-GR" b="1" dirty="0" smtClean="0"/>
              <a:t>να παίζει μια μεταρρύθμιση που δεν έγινε. </a:t>
            </a:r>
          </a:p>
          <a:p>
            <a:pPr marL="788670" lvl="1" indent="-514350" fontAlgn="auto">
              <a:spcBef>
                <a:spcPts val="37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l-GR" b="1" dirty="0" smtClean="0"/>
              <a:t>Β. Πεδίο ελέγχου (</a:t>
            </a:r>
            <a:r>
              <a:rPr lang="en-US" b="1" dirty="0" smtClean="0"/>
              <a:t>Test case</a:t>
            </a:r>
            <a:r>
              <a:rPr lang="el-GR" b="1" dirty="0" smtClean="0"/>
              <a:t>)</a:t>
            </a:r>
            <a:r>
              <a:rPr lang="en-US" b="1" dirty="0" smtClean="0"/>
              <a:t> </a:t>
            </a:r>
            <a:r>
              <a:rPr lang="el-GR" b="1" dirty="0" smtClean="0"/>
              <a:t>για το κατά πόσον πραγματικά θα αλλάξουν τα πράγματα μετά την κρίση.</a:t>
            </a:r>
          </a:p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l-GR" b="1" dirty="0" smtClean="0"/>
          </a:p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l-GR" b="1" dirty="0" smtClean="0"/>
              <a:t>ΠΕΡΙΓΡΑΜΜΑ ΟΜΙΛΙΑΣ:</a:t>
            </a:r>
            <a:endParaRPr lang="en-US" b="1" dirty="0" smtClean="0"/>
          </a:p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l-GR" dirty="0" smtClean="0"/>
              <a:t>Σύντομες απαντήσεις στα 4 ερωτήματα.</a:t>
            </a:r>
          </a:p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l-GR" dirty="0" smtClean="0"/>
              <a:t>Πυλώνες συντάξεων και διασπορά ρίσκου</a:t>
            </a:r>
          </a:p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l-GR" dirty="0" smtClean="0"/>
              <a:t>Η μεταρρύθμιση που έγινε </a:t>
            </a:r>
            <a:r>
              <a:rPr lang="el-GR" b="1" dirty="0" smtClean="0"/>
              <a:t>αλλού και απομένει να γίνει  εδώ</a:t>
            </a:r>
            <a:endParaRPr lang="el-GR" dirty="0" smtClean="0"/>
          </a:p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l-GR" dirty="0" smtClean="0"/>
              <a:t>Συμπληρώνοντας την  ημιτελή μεταρρύθμιση: ανακατανομή δυνάμεων στην κοινωνική ασφάλιση </a:t>
            </a:r>
            <a:r>
              <a:rPr lang="el-GR" i="1" dirty="0" smtClean="0"/>
              <a:t>με δική μας, εθνική</a:t>
            </a:r>
            <a:r>
              <a:rPr lang="el-GR" dirty="0" smtClean="0"/>
              <a:t>, πρωτοβουλία.</a:t>
            </a:r>
          </a:p>
          <a:p>
            <a:pPr marL="788670" lvl="1" indent="-514350" fontAlgn="auto">
              <a:spcBef>
                <a:spcPts val="370"/>
              </a:spcBef>
              <a:spcAft>
                <a:spcPts val="0"/>
              </a:spcAft>
              <a:buFont typeface="Wingdings 2"/>
              <a:buNone/>
              <a:defRPr/>
            </a:pP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b="1" dirty="0" smtClean="0"/>
              <a:t>Σύντομες</a:t>
            </a:r>
            <a:r>
              <a:rPr lang="el-GR" dirty="0" smtClean="0"/>
              <a:t> απαντήσεις στα 4 ερωτήματα:</a:t>
            </a:r>
            <a:endParaRPr lang="en-GB" dirty="0"/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BE54A4-CDE3-4E84-8AF7-19397926626E}" type="slidenum">
              <a:rPr lang="en-GB"/>
              <a:pPr>
                <a:defRPr/>
              </a:pPr>
              <a:t>3</a:t>
            </a:fld>
            <a:endParaRPr lang="en-GB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1"/>
          </p:nvPr>
        </p:nvSpPr>
        <p:spPr>
          <a:xfrm>
            <a:off x="395288" y="1412875"/>
            <a:ext cx="8748712" cy="5040313"/>
          </a:xfrm>
        </p:spPr>
        <p:txBody>
          <a:bodyPr>
            <a:normAutofit fontScale="77500" lnSpcReduction="20000"/>
          </a:bodyPr>
          <a:lstStyle/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l-GR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Πού βρισκόμαστε;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Δεν ξέρουμε. Ας ρωτήσουμε την Τρόικα. Από την οποία δεν μπορούμε να κρυφτούμε.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Χειρότερα, από εκεί που θα είμαστε αν είχαμε ολοκληρώσει το πρόγραμμα του 1992 (Νόμος </a:t>
            </a:r>
            <a:r>
              <a:rPr lang="el-GR" dirty="0" err="1" smtClean="0"/>
              <a:t>Σιούφα</a:t>
            </a:r>
            <a:r>
              <a:rPr lang="el-GR" dirty="0" smtClean="0"/>
              <a:t>/Μάνου).</a:t>
            </a:r>
          </a:p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l-GR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Είναι </a:t>
            </a:r>
            <a:r>
              <a:rPr lang="el-G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βιώσιμο</a:t>
            </a:r>
            <a:r>
              <a:rPr lang="el-GR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το σημερινό σύστημα; </a:t>
            </a: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Ξεμπερδέψαμε</a:t>
            </a:r>
            <a:r>
              <a:rPr lang="el-GR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Αν ναι, θα </a:t>
            </a:r>
            <a:r>
              <a:rPr lang="el-GR" i="1" dirty="0" smtClean="0"/>
              <a:t>χρειαζόταν</a:t>
            </a:r>
            <a:r>
              <a:rPr lang="el-GR" dirty="0" smtClean="0"/>
              <a:t> η 12</a:t>
            </a:r>
            <a:r>
              <a:rPr lang="el-GR" baseline="30000" dirty="0" smtClean="0"/>
              <a:t>η</a:t>
            </a:r>
            <a:r>
              <a:rPr lang="el-GR" dirty="0" smtClean="0"/>
              <a:t> περικοπή σε συντάξεις των ιδίων ατόμων;</a:t>
            </a:r>
          </a:p>
          <a:p>
            <a:pPr marL="822960" lvl="2" fontAlgn="auto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el-GR" dirty="0" smtClean="0"/>
              <a:t>Περικοπές ανατρέπουν την ανταποδοτικότητα. 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Και να ήταν, παραμένει βαρίδι στην οικονομία.</a:t>
            </a:r>
          </a:p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l-GR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Ποια</a:t>
            </a:r>
            <a:r>
              <a:rPr lang="el-GR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νέα κατεύθυνση</a:t>
            </a:r>
            <a:r>
              <a:rPr lang="el-GR" dirty="0" smtClean="0"/>
              <a:t>;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Σημασία έχει να διαλέξουμε, και όχι να μας επιβληθεί εκ της αδράνειας, και χωρίς συζήτηση όπως φαίνεται να γίνεται τώρα. Μια εθνική πρωτοβουλία. 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Νέο πρότυπο ανάπτυξης – νέο ασφαλιστικό σύστημα.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Νέα ισορροπία κρατικής μέριμνας και (ατομικής και συλλογικής) ευθύνης. </a:t>
            </a:r>
          </a:p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l-GR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Επίδραση στην </a:t>
            </a:r>
            <a:r>
              <a:rPr lang="el-GR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ανάπτυξη</a:t>
            </a:r>
            <a:r>
              <a:rPr lang="el-GR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Η ανάκαμψη πρέπει να μας βρει με </a:t>
            </a:r>
            <a:r>
              <a:rPr lang="el-GR" b="1" dirty="0" smtClean="0"/>
              <a:t>νέο</a:t>
            </a:r>
            <a:r>
              <a:rPr lang="el-GR" dirty="0" smtClean="0"/>
              <a:t> σύστημα.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Αλλιώς ο χρόνος που κερδήθηκε με τις θυσίες των σημερινών συνταξιούχων θα χαθεί , με την επανεμφάνιση του αρχικού προβλήματος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l-GR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dirty="0"/>
          </a:p>
        </p:txBody>
      </p:sp>
      <p:sp>
        <p:nvSpPr>
          <p:cNvPr id="5" name="4 - Δεξιό βέλος"/>
          <p:cNvSpPr/>
          <p:nvPr/>
        </p:nvSpPr>
        <p:spPr>
          <a:xfrm>
            <a:off x="107950" y="4365625"/>
            <a:ext cx="647700" cy="5762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i="1" smtClean="0"/>
              <a:t>Τι</a:t>
            </a:r>
            <a:r>
              <a:rPr lang="el-GR" smtClean="0"/>
              <a:t> είναι οι πυλώνες συντάξεων;</a:t>
            </a:r>
            <a:endParaRPr lang="en-GB" smtClean="0"/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954C11-ECE8-40CA-ABD5-6AFDB646D840}" type="slidenum">
              <a:rPr lang="en-GB"/>
              <a:pPr>
                <a:defRPr/>
              </a:pPr>
              <a:t>4</a:t>
            </a:fld>
            <a:endParaRPr lang="en-GB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1"/>
          </p:nvPr>
        </p:nvSpPr>
        <p:spPr>
          <a:xfrm>
            <a:off x="539750" y="1484313"/>
            <a:ext cx="4319588" cy="4248150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Μια Μέθοδος ανάλυσης </a:t>
            </a:r>
            <a:r>
              <a:rPr lang="el-GR" b="1" dirty="0" smtClean="0"/>
              <a:t>τύπων συντάξεων ανά </a:t>
            </a:r>
            <a:r>
              <a:rPr lang="el-GR" b="1" dirty="0" smtClean="0">
                <a:solidFill>
                  <a:schemeClr val="accent1"/>
                </a:solidFill>
              </a:rPr>
              <a:t>είδος αλληλεγγύης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b="1" dirty="0" smtClean="0"/>
              <a:t>1</a:t>
            </a:r>
            <a:r>
              <a:rPr lang="el-GR" b="1" baseline="30000" dirty="0" smtClean="0"/>
              <a:t>ος</a:t>
            </a:r>
            <a:r>
              <a:rPr lang="el-GR" b="1" dirty="0" smtClean="0"/>
              <a:t> πυλώνας:  </a:t>
            </a:r>
            <a:r>
              <a:rPr lang="el-GR" b="1" i="1" dirty="0" smtClean="0"/>
              <a:t>Συνολική</a:t>
            </a:r>
            <a:r>
              <a:rPr lang="el-GR" b="1" dirty="0" smtClean="0"/>
              <a:t> Αλληλεγγύη  </a:t>
            </a:r>
            <a:r>
              <a:rPr lang="el-GR" b="1" dirty="0" smtClean="0">
                <a:solidFill>
                  <a:schemeClr val="accent1"/>
                </a:solidFill>
              </a:rPr>
              <a:t>- Κρατική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b="1" dirty="0" smtClean="0"/>
              <a:t>2</a:t>
            </a:r>
            <a:r>
              <a:rPr lang="el-GR" b="1" baseline="30000" dirty="0" smtClean="0"/>
              <a:t>ος</a:t>
            </a:r>
            <a:r>
              <a:rPr lang="el-GR" b="1" dirty="0" smtClean="0"/>
              <a:t> πυλώνας:  Συλλογική </a:t>
            </a:r>
            <a:r>
              <a:rPr lang="el-GR" b="1" dirty="0" smtClean="0">
                <a:solidFill>
                  <a:schemeClr val="accent1"/>
                </a:solidFill>
              </a:rPr>
              <a:t>Επαγγελματική</a:t>
            </a:r>
            <a:r>
              <a:rPr lang="el-GR" b="1" dirty="0" smtClean="0"/>
              <a:t> Αλληλεγγύη – στους χώρους εργασίας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b="1" dirty="0" smtClean="0"/>
              <a:t>3</a:t>
            </a:r>
            <a:r>
              <a:rPr lang="el-GR" b="1" baseline="30000" dirty="0" smtClean="0"/>
              <a:t>ος</a:t>
            </a:r>
            <a:r>
              <a:rPr lang="el-GR" b="1" dirty="0" smtClean="0"/>
              <a:t> Πυλώνας:  Ιδιωτική πρόνοια – </a:t>
            </a:r>
            <a:r>
              <a:rPr lang="el-GR" b="1" i="1" dirty="0" smtClean="0">
                <a:solidFill>
                  <a:schemeClr val="accent1"/>
                </a:solidFill>
              </a:rPr>
              <a:t>Ατομική</a:t>
            </a:r>
            <a:r>
              <a:rPr lang="el-GR" b="1" dirty="0" smtClean="0"/>
              <a:t> αποταμίευση.  </a:t>
            </a:r>
            <a:r>
              <a:rPr lang="el-GR" dirty="0" smtClean="0"/>
              <a:t>(Αλληλεγγύη μεταξύ φάσεων ζωής)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l-GR" b="1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dirty="0"/>
          </a:p>
        </p:txBody>
      </p:sp>
      <p:pic>
        <p:nvPicPr>
          <p:cNvPr id="6" name="5 - Θέση περιεχομένου" descr="delacroix_faust2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003800" y="1844675"/>
            <a:ext cx="3543300" cy="4572000"/>
          </a:xfrm>
        </p:spPr>
      </p:pic>
      <p:sp>
        <p:nvSpPr>
          <p:cNvPr id="7" name="6 - TextBox"/>
          <p:cNvSpPr txBox="1"/>
          <p:nvPr/>
        </p:nvSpPr>
        <p:spPr>
          <a:xfrm>
            <a:off x="5076825" y="1412875"/>
            <a:ext cx="3671888" cy="676275"/>
          </a:xfrm>
          <a:prstGeom prst="rect">
            <a:avLst/>
          </a:prstGeom>
          <a:solidFill>
            <a:schemeClr val="accent1"/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</a:t>
            </a:r>
            <a:r>
              <a:rPr lang="el-G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ι πυλώνες </a:t>
            </a:r>
            <a:r>
              <a:rPr lang="el-GR" sz="2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Δεν</a:t>
            </a:r>
            <a:r>
              <a:rPr lang="el-G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l-GR" dirty="0">
                <a:latin typeface="+mn-lt"/>
              </a:rPr>
              <a:t>είναι έργο του </a:t>
            </a:r>
            <a:r>
              <a:rPr lang="el-GR" b="1" dirty="0">
                <a:latin typeface="+mn-lt"/>
              </a:rPr>
              <a:t>διαβόλου</a:t>
            </a:r>
            <a:r>
              <a:rPr lang="el-GR" dirty="0">
                <a:latin typeface="+mn-lt"/>
              </a:rPr>
              <a:t>.</a:t>
            </a:r>
          </a:p>
        </p:txBody>
      </p:sp>
      <p:sp>
        <p:nvSpPr>
          <p:cNvPr id="8" name="7 - Ορθογώνιο"/>
          <p:cNvSpPr/>
          <p:nvPr/>
        </p:nvSpPr>
        <p:spPr>
          <a:xfrm>
            <a:off x="755650" y="5732463"/>
            <a:ext cx="8137525" cy="8651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/>
              <a:t>Κάθε συνταξιούχος λαμβάνει μια ‘στρώση’ σύνταξης από κάθε πυλώνα.  Στο εισόδημά του συμμετέχουν και οι τρείς πυλώνες.   </a:t>
            </a:r>
            <a:r>
              <a:rPr lang="el-GR" b="1" dirty="0"/>
              <a:t>Η διασπορά του κινδύνου αυξάνει την σιγουριά του συνολικού εισοδήματος.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4572000" y="3213100"/>
            <a:ext cx="936625" cy="2873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Η λογική της μετάβασης σε πολλαπλούς πυλώνες: </a:t>
            </a:r>
            <a:r>
              <a:rPr lang="el-GR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Αρχιτεκτονική συνεργασίας</a:t>
            </a:r>
            <a:endParaRPr lang="en-GB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5B6DE0-91B2-4C74-BF96-817998B1CF06}" type="slidenum">
              <a:rPr lang="en-GB"/>
              <a:pPr>
                <a:defRPr/>
              </a:pPr>
              <a:t>5</a:t>
            </a:fld>
            <a:endParaRPr lang="en-GB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905750" cy="5149850"/>
          </a:xfrm>
        </p:spPr>
        <p:txBody>
          <a:bodyPr>
            <a:normAutofit fontScale="850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Από τις αρχές της δεκαετίας ‘80 είναι γνωστό ότι επέρχεται  σε χώρες του ΟΟΣΑ </a:t>
            </a:r>
            <a:r>
              <a:rPr lang="el-GR" b="1" dirty="0" smtClean="0"/>
              <a:t>μεγάλη δημογραφική επιδείνωση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b="1" dirty="0" smtClean="0">
                <a:solidFill>
                  <a:schemeClr val="accent2"/>
                </a:solidFill>
              </a:rPr>
              <a:t>Περισσότεροι συνταξιούχοι </a:t>
            </a:r>
            <a:r>
              <a:rPr lang="el-GR" dirty="0" smtClean="0"/>
              <a:t>με ψηλότερες συντάξεις και </a:t>
            </a:r>
            <a:r>
              <a:rPr lang="el-GR" b="1" dirty="0" smtClean="0">
                <a:solidFill>
                  <a:schemeClr val="accent2"/>
                </a:solidFill>
              </a:rPr>
              <a:t>λιγότεροι ασφαλισμένοι</a:t>
            </a:r>
            <a:r>
              <a:rPr lang="el-GR" dirty="0" smtClean="0"/>
              <a:t> που πληρώνουν ήδη ψηλές εισφορές.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Το δημόσιο σύστημα είναι </a:t>
            </a:r>
            <a:r>
              <a:rPr lang="el-GR" i="1" dirty="0" smtClean="0"/>
              <a:t>ιδιαίτερα</a:t>
            </a:r>
            <a:r>
              <a:rPr lang="el-GR" dirty="0" smtClean="0"/>
              <a:t> ευάλωτο.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Προσθήκη </a:t>
            </a:r>
            <a:r>
              <a:rPr lang="el-GR" i="1" dirty="0" smtClean="0"/>
              <a:t>άτυπου</a:t>
            </a:r>
            <a:r>
              <a:rPr lang="el-GR" dirty="0" smtClean="0"/>
              <a:t> χρέους δυσβάστακτη </a:t>
            </a:r>
            <a:r>
              <a:rPr lang="el-GR" i="1" dirty="0" smtClean="0"/>
              <a:t>ιδίως αν το εθνικό χρέος είναι ήδη μεγάλο.</a:t>
            </a:r>
            <a:r>
              <a:rPr lang="el-GR" b="1" dirty="0" smtClean="0"/>
              <a:t> 		</a:t>
            </a:r>
            <a:r>
              <a:rPr lang="el-GR" sz="31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Άρα: </a:t>
            </a:r>
            <a:endParaRPr lang="el-GR" dirty="0" smtClean="0">
              <a:solidFill>
                <a:srgbClr val="FFFF00"/>
              </a:solidFill>
            </a:endParaRP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Συντεταγμένη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dirty="0" smtClean="0"/>
              <a:t>μετατόπιση βάρους από τον 1</a:t>
            </a:r>
            <a:r>
              <a:rPr lang="el-GR" baseline="30000" dirty="0" smtClean="0"/>
              <a:t>ο</a:t>
            </a:r>
            <a:r>
              <a:rPr lang="el-GR" dirty="0" smtClean="0"/>
              <a:t> πυλώνα στον 2</a:t>
            </a:r>
            <a:r>
              <a:rPr lang="el-GR" baseline="30000" dirty="0" smtClean="0"/>
              <a:t>ο</a:t>
            </a:r>
            <a:r>
              <a:rPr lang="el-GR" dirty="0" smtClean="0"/>
              <a:t>  και 3</a:t>
            </a:r>
            <a:r>
              <a:rPr lang="el-GR" baseline="30000" dirty="0" smtClean="0"/>
              <a:t>ο</a:t>
            </a:r>
            <a:r>
              <a:rPr lang="el-GR" dirty="0" smtClean="0"/>
              <a:t>  ≃ «</a:t>
            </a:r>
            <a:r>
              <a:rPr lang="el-GR" i="1" dirty="0" smtClean="0"/>
              <a:t>Ιδιωτικοποίηση</a:t>
            </a:r>
            <a:r>
              <a:rPr lang="el-GR" dirty="0" smtClean="0"/>
              <a:t> του ρίσκου»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Ιδιωτικός τομέας καλείται να αντιμετωπίσει τμήμα της αύξησης δαπανών</a:t>
            </a:r>
          </a:p>
          <a:p>
            <a:pPr marL="822960" lvl="2" fontAlgn="auto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el-GR" dirty="0" smtClean="0"/>
              <a:t>Προσφέρει κίνητρα για αυτοβοήθεια αυτών που μπορούν.</a:t>
            </a:r>
          </a:p>
          <a:p>
            <a:pPr marL="822960" lvl="2" fontAlgn="auto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el-GR" dirty="0" smtClean="0"/>
              <a:t>Επιτρέπει ελάφρυνση δημόσιου συστήματος – επικέντρωση αλλού.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Το Σύστημα πολλαπλών πυλώνων.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Προσφέρει μια </a:t>
            </a:r>
            <a:r>
              <a:rPr lang="el-GR" b="1" dirty="0" smtClean="0"/>
              <a:t>Αρχιτεκτονική συνεργασίας </a:t>
            </a:r>
            <a:r>
              <a:rPr lang="el-GR" dirty="0" smtClean="0"/>
              <a:t>μεταξύ τομέων</a:t>
            </a:r>
            <a:endParaRPr lang="el-GR" b="1" dirty="0" smtClean="0"/>
          </a:p>
          <a:p>
            <a:pPr marL="822960" lvl="2" fontAlgn="auto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el-GR" dirty="0" smtClean="0"/>
              <a:t>Μεταφορά ασφαλιστέας ύλης από δημόσιο</a:t>
            </a:r>
            <a:r>
              <a:rPr lang="el-GR" b="1" dirty="0" smtClean="0"/>
              <a:t> </a:t>
            </a:r>
            <a:r>
              <a:rPr lang="el-GR" dirty="0" smtClean="0"/>
              <a:t>προς πλουσιότερα άτομα</a:t>
            </a:r>
            <a:endParaRPr lang="el-GR" b="1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Διασπορά του κινδύνου </a:t>
            </a:r>
            <a:r>
              <a:rPr lang="el-GR" b="1" dirty="0" smtClean="0"/>
              <a:t>της γήρανσης του πληθυσμού.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8313" y="333375"/>
            <a:ext cx="8351837" cy="93503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200" b="1" i="1" dirty="0" smtClean="0"/>
              <a:t>Τι</a:t>
            </a:r>
            <a:r>
              <a:rPr lang="el-GR" sz="3200" b="1" dirty="0" smtClean="0"/>
              <a:t> έχουμε στην Ελλάδα;</a:t>
            </a:r>
            <a:r>
              <a:rPr lang="el-GR" sz="3200" dirty="0" smtClean="0"/>
              <a:t/>
            </a:r>
            <a:br>
              <a:rPr lang="el-GR" sz="3200" dirty="0" smtClean="0"/>
            </a:br>
            <a:r>
              <a:rPr lang="el-GR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Ακόμη και μετά το 2010 </a:t>
            </a:r>
            <a:r>
              <a:rPr lang="el-GR" sz="2800" dirty="0" smtClean="0"/>
              <a:t>ένα </a:t>
            </a:r>
            <a:r>
              <a:rPr lang="el-GR" sz="2800" i="1" dirty="0" smtClean="0"/>
              <a:t>απολύτως</a:t>
            </a:r>
            <a:r>
              <a:rPr lang="el-GR" sz="2800" dirty="0" smtClean="0"/>
              <a:t> </a:t>
            </a:r>
            <a:r>
              <a:rPr lang="el-GR" sz="2800" b="1" dirty="0" smtClean="0"/>
              <a:t>μονολιθικό</a:t>
            </a:r>
            <a:r>
              <a:rPr lang="el-GR" sz="2800" dirty="0" smtClean="0"/>
              <a:t> σύστημα</a:t>
            </a:r>
            <a:endParaRPr lang="en-GB" sz="3200" dirty="0"/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0AE586-C09E-4488-A41E-CDF186510CFD}" type="slidenum">
              <a:rPr lang="en-GB"/>
              <a:pPr>
                <a:defRPr/>
              </a:pPr>
              <a:t>6</a:t>
            </a:fld>
            <a:endParaRPr lang="en-GB"/>
          </a:p>
        </p:txBody>
      </p:sp>
      <p:graphicFrame>
        <p:nvGraphicFramePr>
          <p:cNvPr id="6" name="1 - Γράφημα"/>
          <p:cNvGraphicFramePr>
            <a:graphicFrameLocks noGrp="1"/>
          </p:cNvGraphicFramePr>
          <p:nvPr>
            <p:ph sz="quarter" idx="2"/>
          </p:nvPr>
        </p:nvGraphicFramePr>
        <p:xfrm>
          <a:off x="4932040" y="1484784"/>
          <a:ext cx="3749675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4 - Θέση περιεχομένου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3749675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5" name="7 - TextBox"/>
          <p:cNvSpPr txBox="1">
            <a:spLocks noChangeArrowheads="1"/>
          </p:cNvSpPr>
          <p:nvPr/>
        </p:nvSpPr>
        <p:spPr bwMode="auto">
          <a:xfrm>
            <a:off x="4932363" y="5949950"/>
            <a:ext cx="38163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>
                <a:latin typeface="Cambria" pitchFamily="18" charset="0"/>
              </a:rPr>
              <a:t>Από εισοδήματα συνταξιούχων 50+,</a:t>
            </a:r>
            <a:endParaRPr lang="en-GB">
              <a:latin typeface="Perpetua" pitchFamily="18" charset="0"/>
            </a:endParaRPr>
          </a:p>
        </p:txBody>
      </p:sp>
      <p:sp>
        <p:nvSpPr>
          <p:cNvPr id="20486" name="8 - TextBox"/>
          <p:cNvSpPr txBox="1">
            <a:spLocks noChangeArrowheads="1"/>
          </p:cNvSpPr>
          <p:nvPr/>
        </p:nvSpPr>
        <p:spPr bwMode="auto">
          <a:xfrm>
            <a:off x="323850" y="5732463"/>
            <a:ext cx="396081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>
                <a:latin typeface="Cambria" pitchFamily="18" charset="0"/>
              </a:rPr>
              <a:t>Από στοιχεία συνολικών δαπανών  ΟΟΣΑ </a:t>
            </a:r>
            <a:endParaRPr lang="en-GB">
              <a:latin typeface="Perpetua" pitchFamily="18" charset="0"/>
            </a:endParaRPr>
          </a:p>
        </p:txBody>
      </p:sp>
      <p:sp>
        <p:nvSpPr>
          <p:cNvPr id="11" name="10 - Δεξιό βέλος"/>
          <p:cNvSpPr/>
          <p:nvPr/>
        </p:nvSpPr>
        <p:spPr>
          <a:xfrm>
            <a:off x="323850" y="1916113"/>
            <a:ext cx="792163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2" name="11 - Βέλος προς τα κάτω"/>
          <p:cNvSpPr/>
          <p:nvPr/>
        </p:nvSpPr>
        <p:spPr>
          <a:xfrm>
            <a:off x="8172450" y="1052513"/>
            <a:ext cx="360363" cy="7921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0489" name="12 - TextBox"/>
          <p:cNvSpPr txBox="1">
            <a:spLocks noChangeArrowheads="1"/>
          </p:cNvSpPr>
          <p:nvPr/>
        </p:nvSpPr>
        <p:spPr bwMode="auto">
          <a:xfrm>
            <a:off x="2051050" y="6308725"/>
            <a:ext cx="5976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>
                <a:latin typeface="Cambria" pitchFamily="18" charset="0"/>
              </a:rPr>
              <a:t>Πηγή: Π.Τήνιος 2010, </a:t>
            </a:r>
            <a:r>
              <a:rPr lang="el-GR" i="1">
                <a:latin typeface="Cambria" pitchFamily="18" charset="0"/>
              </a:rPr>
              <a:t>Ασφαλιστικό μια μέθοδος ανάγνωσης</a:t>
            </a:r>
            <a:endParaRPr lang="en-GB" i="1">
              <a:latin typeface="Perpet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Ορθογώνιο"/>
          <p:cNvSpPr/>
          <p:nvPr/>
        </p:nvSpPr>
        <p:spPr>
          <a:xfrm>
            <a:off x="395288" y="4437063"/>
            <a:ext cx="8064500" cy="20875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Κατακερματισμός </a:t>
            </a:r>
            <a:r>
              <a:rPr lang="el-GR" b="1" i="1" dirty="0" smtClean="0"/>
              <a:t>και</a:t>
            </a:r>
            <a:r>
              <a:rPr lang="el-GR" dirty="0" smtClean="0"/>
              <a:t> μονολιθικότητα:</a:t>
            </a:r>
            <a:br>
              <a:rPr lang="el-GR" dirty="0" smtClean="0"/>
            </a:br>
            <a:r>
              <a:rPr lang="el-GR" b="1" i="1" dirty="0" smtClean="0"/>
              <a:t>Όλα τα </a:t>
            </a:r>
            <a:r>
              <a:rPr lang="el-GR" dirty="0" smtClean="0"/>
              <a:t>αυγά σε </a:t>
            </a:r>
            <a:r>
              <a:rPr lang="el-GR" b="1" i="1" dirty="0" smtClean="0"/>
              <a:t>ένα</a:t>
            </a:r>
            <a:r>
              <a:rPr lang="el-GR" dirty="0" smtClean="0"/>
              <a:t> καλάθι</a:t>
            </a:r>
            <a:endParaRPr lang="en-GB" dirty="0"/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95E5AD-A78C-481D-8475-3F88546A81DA}" type="slidenum">
              <a:rPr lang="en-GB"/>
              <a:pPr>
                <a:defRPr/>
              </a:pPr>
              <a:t>7</a:t>
            </a:fld>
            <a:endParaRPr lang="en-GB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1"/>
          </p:nvPr>
        </p:nvSpPr>
        <p:spPr>
          <a:xfrm>
            <a:off x="971550" y="1412875"/>
            <a:ext cx="7200900" cy="5184775"/>
          </a:xfrm>
        </p:spPr>
        <p:txBody>
          <a:bodyPr>
            <a:normAutofit fontScale="85000" lnSpcReduction="1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l-GR" b="1" dirty="0" smtClean="0"/>
              <a:t>Η ΕΛΛΗΝΙΚΗ ΑΠΑΝΤΗΣΗ: </a:t>
            </a:r>
            <a:r>
              <a:rPr lang="el-GR" b="1" dirty="0" smtClean="0">
                <a:solidFill>
                  <a:srgbClr val="FF0000"/>
                </a:solidFill>
              </a:rPr>
              <a:t>πολλά</a:t>
            </a:r>
            <a:r>
              <a:rPr lang="el-GR" b="1" dirty="0" smtClean="0"/>
              <a:t> Ταμεία/ </a:t>
            </a:r>
            <a:r>
              <a:rPr lang="el-G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ένας</a:t>
            </a: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b="1" dirty="0" smtClean="0"/>
              <a:t>πυλώνας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Πληθώρα Ταμείων </a:t>
            </a:r>
            <a:r>
              <a:rPr lang="el-GR" b="1" dirty="0" smtClean="0"/>
              <a:t>χορηγούσαν εγγυήσεις αφειδώς</a:t>
            </a:r>
            <a:r>
              <a:rPr lang="el-GR" dirty="0" smtClean="0"/>
              <a:t>. 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b="1" dirty="0" smtClean="0"/>
              <a:t>Αποκρύπτεται</a:t>
            </a:r>
            <a:r>
              <a:rPr lang="el-GR" dirty="0" smtClean="0"/>
              <a:t> η δαπάνη, δυσχεραίνεται ο προγραμματισμός:  </a:t>
            </a:r>
            <a:r>
              <a:rPr lang="el-GR" sz="26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Συγκέντρωση</a:t>
            </a:r>
            <a:r>
              <a:rPr lang="el-GR" dirty="0" smtClean="0"/>
              <a:t> </a:t>
            </a:r>
            <a:r>
              <a:rPr lang="el-GR" sz="2600" b="1" dirty="0" smtClean="0">
                <a:solidFill>
                  <a:schemeClr val="accent2"/>
                </a:solidFill>
              </a:rPr>
              <a:t>κινδύνου</a:t>
            </a:r>
            <a:r>
              <a:rPr lang="el-GR" dirty="0" smtClean="0"/>
              <a:t>.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b="1" i="1" dirty="0" smtClean="0"/>
              <a:t>Χωρίς</a:t>
            </a:r>
            <a:r>
              <a:rPr lang="el-GR" b="1" dirty="0" smtClean="0"/>
              <a:t>, όμως, </a:t>
            </a:r>
            <a:r>
              <a:rPr lang="el-GR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διασπορά</a:t>
            </a:r>
            <a:r>
              <a:rPr lang="el-GR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b="1" dirty="0" smtClean="0">
                <a:solidFill>
                  <a:schemeClr val="accent2"/>
                </a:solidFill>
              </a:rPr>
              <a:t>κινδύνου</a:t>
            </a:r>
            <a:r>
              <a:rPr lang="el-GR" dirty="0" smtClean="0"/>
              <a:t>,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Αφού ο </a:t>
            </a: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τελικός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dirty="0" smtClean="0"/>
              <a:t>εγγυητής είναι </a:t>
            </a:r>
            <a:r>
              <a:rPr lang="el-GR" i="1" dirty="0" smtClean="0"/>
              <a:t>παντού</a:t>
            </a:r>
            <a:r>
              <a:rPr lang="el-GR" dirty="0" smtClean="0"/>
              <a:t> το Κράτος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Ο κατακερματισμός  προσθέτει αναποτελεσματικότητα αλλά </a:t>
            </a:r>
            <a:r>
              <a:rPr lang="el-GR" b="1" i="1" dirty="0" smtClean="0"/>
              <a:t>δεν</a:t>
            </a:r>
            <a:r>
              <a:rPr lang="el-GR" dirty="0" smtClean="0"/>
              <a:t> αφαιρεί κίνδυνο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Ρίσκο αντισυμβαλλομένου </a:t>
            </a:r>
            <a:r>
              <a:rPr lang="el-GR" b="1" dirty="0" smtClean="0">
                <a:solidFill>
                  <a:schemeClr val="bg1">
                    <a:lumMod val="95000"/>
                  </a:schemeClr>
                </a:solidFill>
              </a:rPr>
              <a:t>(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counterparty risk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)</a:t>
            </a:r>
            <a:r>
              <a:rPr lang="el-GR" b="1" dirty="0" smtClean="0">
                <a:solidFill>
                  <a:schemeClr val="bg1">
                    <a:lumMod val="95000"/>
                  </a:schemeClr>
                </a:solidFill>
              </a:rPr>
              <a:t>  </a:t>
            </a:r>
            <a:endParaRPr lang="en-US" b="1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>
                <a:solidFill>
                  <a:srgbClr val="FFFF00"/>
                </a:solidFill>
              </a:rPr>
              <a:t>Αυτός που χορηγεί εγγυήσεις (Κράτος)  έχει δώσει τόσες πολλές , ώστε καθίσταται αφερέγγυος και ο ίδιος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>
                <a:solidFill>
                  <a:srgbClr val="FFFF00"/>
                </a:solidFill>
              </a:rPr>
              <a:t>Ο </a:t>
            </a:r>
            <a:r>
              <a:rPr lang="el-GR" i="1" dirty="0" smtClean="0">
                <a:solidFill>
                  <a:srgbClr val="FFC000"/>
                </a:solidFill>
              </a:rPr>
              <a:t>κάθε</a:t>
            </a:r>
            <a:r>
              <a:rPr lang="el-GR" dirty="0" smtClean="0">
                <a:solidFill>
                  <a:srgbClr val="FFFF00"/>
                </a:solidFill>
              </a:rPr>
              <a:t> ασφαλιζόμενος (άτομο ή ταμείο) μπορεί να αισθάνεται ασφαλής, αλλά το σύστημα </a:t>
            </a:r>
            <a:r>
              <a:rPr lang="el-GR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συνολικά</a:t>
            </a:r>
            <a:r>
              <a:rPr lang="el-G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dirty="0" smtClean="0">
                <a:solidFill>
                  <a:srgbClr val="FFFF00"/>
                </a:solidFill>
              </a:rPr>
              <a:t>χωλαίνει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i="1" dirty="0" smtClean="0">
                <a:solidFill>
                  <a:srgbClr val="FFFF00"/>
                </a:solidFill>
              </a:rPr>
              <a:t>Ατομικές</a:t>
            </a:r>
            <a:r>
              <a:rPr lang="el-GR" dirty="0" smtClean="0">
                <a:solidFill>
                  <a:srgbClr val="FFFF00"/>
                </a:solidFill>
              </a:rPr>
              <a:t> επιλογές δημιουργούν </a:t>
            </a:r>
            <a:r>
              <a:rPr lang="el-GR" i="1" dirty="0" smtClean="0">
                <a:solidFill>
                  <a:srgbClr val="FFFF00"/>
                </a:solidFill>
              </a:rPr>
              <a:t>συλλογική</a:t>
            </a:r>
            <a:r>
              <a:rPr lang="el-GR" dirty="0" smtClean="0">
                <a:solidFill>
                  <a:srgbClr val="FFFF00"/>
                </a:solidFill>
              </a:rPr>
              <a:t> επιβάρυνση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None/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323850" y="4221163"/>
            <a:ext cx="8569325" cy="2303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Τι Άλλαξε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dirty="0" smtClean="0"/>
              <a:t>ο νόμος 3863/2010;</a:t>
            </a:r>
            <a:endParaRPr lang="en-GB" dirty="0"/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854E93-D263-4BED-AD3A-F3BA82DF563D}" type="slidenum">
              <a:rPr lang="en-GB"/>
              <a:pPr>
                <a:defRPr/>
              </a:pPr>
              <a:t>8</a:t>
            </a:fld>
            <a:endParaRPr lang="en-GB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1"/>
          </p:nvPr>
        </p:nvSpPr>
        <p:spPr>
          <a:xfrm>
            <a:off x="395288" y="1412875"/>
            <a:ext cx="8497887" cy="4752975"/>
          </a:xfrm>
        </p:spPr>
        <p:txBody>
          <a:bodyPr>
            <a:normAutofit fontScale="850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Δ.Ν.Τ. :«</a:t>
            </a:r>
            <a:r>
              <a:rPr lang="el-GR" b="1" i="1" dirty="0" smtClean="0"/>
              <a:t>Ασφαλιστική Μεταρρύθμιση- Ορόσημο, η οποία έχει μεγάλη εμβέλεια ακόμη και σε διεθνές επίπεδο» </a:t>
            </a:r>
            <a:r>
              <a:rPr lang="el-GR" dirty="0" smtClean="0"/>
              <a:t>- </a:t>
            </a:r>
            <a:r>
              <a:rPr lang="en-US" dirty="0" smtClean="0"/>
              <a:t>IMF Statement on First Review, August 2010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b="1" dirty="0" smtClean="0"/>
              <a:t>ΌΜΩΣ: </a:t>
            </a:r>
          </a:p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l-GR" dirty="0" smtClean="0"/>
              <a:t>Διατηρείται η </a:t>
            </a:r>
            <a:r>
              <a:rPr lang="el-GR" b="1" dirty="0" smtClean="0">
                <a:solidFill>
                  <a:schemeClr val="accent1"/>
                </a:solidFill>
              </a:rPr>
              <a:t>μονολιθικότητα</a:t>
            </a:r>
            <a:endParaRPr lang="el-GR" dirty="0" smtClean="0"/>
          </a:p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l-GR" dirty="0" smtClean="0"/>
              <a:t>Αν ο χρόνος ασφάλισης εξομοιωθεί με Ευρώπη, ύψος ατομικών συντάξεων κοντά στο μέγιστο της Ευρώπης.</a:t>
            </a:r>
          </a:p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l-GR" dirty="0" smtClean="0"/>
              <a:t>Περικοπές περιόδου κρίσης διαστρεβλώνουν τα κίνητρα, αφού ανταμείβουν τις χαμηλές συντάξεις σε βάρος ‘συνεπών πελατών’</a:t>
            </a:r>
          </a:p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l-GR" i="1" dirty="0" smtClean="0">
                <a:solidFill>
                  <a:srgbClr val="FFFF00"/>
                </a:solidFill>
              </a:rPr>
              <a:t>Συντήρηση</a:t>
            </a:r>
            <a:r>
              <a:rPr lang="el-GR" dirty="0" smtClean="0">
                <a:solidFill>
                  <a:srgbClr val="FFFF00"/>
                </a:solidFill>
              </a:rPr>
              <a:t> του κρατικού συστήματος  περίπου στο παλιό μέγεθος, (της εποχής των ‘</a:t>
            </a:r>
            <a:r>
              <a:rPr lang="el-GR" dirty="0" err="1" smtClean="0">
                <a:solidFill>
                  <a:srgbClr val="FFFF00"/>
                </a:solidFill>
              </a:rPr>
              <a:t>παχέων</a:t>
            </a:r>
            <a:r>
              <a:rPr lang="el-GR" dirty="0" smtClean="0">
                <a:solidFill>
                  <a:srgbClr val="FFFF00"/>
                </a:solidFill>
              </a:rPr>
              <a:t> αγελάδων’), διατήρηση εχθρικής στάσης απέναντι στην αποταμίευση,  συσσώρευση αδικιών.</a:t>
            </a:r>
          </a:p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l-GR" dirty="0" smtClean="0">
                <a:solidFill>
                  <a:srgbClr val="FFFF00"/>
                </a:solidFill>
              </a:rPr>
              <a:t>Μηχανισμοί </a:t>
            </a:r>
            <a:r>
              <a:rPr lang="el-GR" dirty="0" err="1" smtClean="0">
                <a:solidFill>
                  <a:srgbClr val="FFFF00"/>
                </a:solidFill>
              </a:rPr>
              <a:t>αυτο</a:t>
            </a:r>
            <a:r>
              <a:rPr lang="el-GR" dirty="0" smtClean="0">
                <a:solidFill>
                  <a:srgbClr val="FFFF00"/>
                </a:solidFill>
              </a:rPr>
              <a:t>-καταστροφής στο ατομικό επίπεδο παραμένουν. </a:t>
            </a:r>
          </a:p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l-GR" dirty="0" smtClean="0">
                <a:solidFill>
                  <a:srgbClr val="FFFF00"/>
                </a:solidFill>
              </a:rPr>
              <a:t>Απίθανο να φτάσει κάποτε το ασφαλιστικό σύστημα σε ‘ήρεμα νερά’</a:t>
            </a:r>
          </a:p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l-GR" dirty="0" smtClean="0">
                <a:solidFill>
                  <a:srgbClr val="FFFF00"/>
                </a:solidFill>
              </a:rPr>
              <a:t>Αντί </a:t>
            </a:r>
            <a:r>
              <a:rPr lang="el-GR" b="1" dirty="0" smtClean="0">
                <a:solidFill>
                  <a:srgbClr val="FFFF00"/>
                </a:solidFill>
              </a:rPr>
              <a:t>σιγουριά και εξασφάλιση</a:t>
            </a:r>
            <a:r>
              <a:rPr lang="el-GR" dirty="0" smtClean="0">
                <a:solidFill>
                  <a:srgbClr val="FFFF00"/>
                </a:solidFill>
              </a:rPr>
              <a:t>, </a:t>
            </a:r>
            <a:r>
              <a:rPr lang="el-GR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ανασφάλεια και ένταση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περιεχομένου"/>
          <p:cNvSpPr>
            <a:spLocks noGrp="1"/>
          </p:cNvSpPr>
          <p:nvPr>
            <p:ph sz="quarter" idx="1"/>
          </p:nvPr>
        </p:nvSpPr>
        <p:spPr>
          <a:xfrm>
            <a:off x="395288" y="1412875"/>
            <a:ext cx="8569325" cy="4895850"/>
          </a:xfrm>
        </p:spPr>
        <p:txBody>
          <a:bodyPr>
            <a:normAutofit fontScale="92500"/>
          </a:bodyPr>
          <a:lstStyle/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l-GR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 Α</a:t>
            </a:r>
            <a:r>
              <a:rPr lang="el-GR" b="1" i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θέλητες</a:t>
            </a:r>
            <a:r>
              <a:rPr lang="el-GR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Συνέπειες» </a:t>
            </a:r>
            <a:r>
              <a:rPr lang="el-GR" dirty="0" smtClean="0"/>
              <a:t>είναι το κόστος της οίησης</a:t>
            </a:r>
          </a:p>
          <a:p>
            <a:pPr marL="788670" lvl="1" indent="-514350" fontAlgn="auto">
              <a:spcBef>
                <a:spcPts val="37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l-GR" b="1" dirty="0" smtClean="0">
                <a:solidFill>
                  <a:schemeClr val="accent1"/>
                </a:solidFill>
              </a:rPr>
              <a:t>	(Ανάγκη περικοπών) </a:t>
            </a:r>
            <a:r>
              <a:rPr lang="el-GR" b="1" dirty="0" smtClean="0"/>
              <a:t>+</a:t>
            </a:r>
            <a:r>
              <a:rPr lang="el-GR" dirty="0" smtClean="0"/>
              <a:t> </a:t>
            </a:r>
            <a:r>
              <a:rPr lang="el-GR" b="1" dirty="0" smtClean="0">
                <a:solidFill>
                  <a:schemeClr val="accent1"/>
                </a:solidFill>
              </a:rPr>
              <a:t>(διαρθρωτική ατολμία) </a:t>
            </a:r>
            <a:r>
              <a:rPr lang="el-GR" b="1" dirty="0" smtClean="0"/>
              <a:t>=</a:t>
            </a:r>
            <a:r>
              <a:rPr lang="el-GR" dirty="0" smtClean="0"/>
              <a:t> 	γενικευμένη  (μη-</a:t>
            </a:r>
            <a:r>
              <a:rPr lang="el-GR" dirty="0" err="1" smtClean="0"/>
              <a:t>θεσμική</a:t>
            </a:r>
            <a:r>
              <a:rPr lang="el-GR" dirty="0" smtClean="0"/>
              <a:t>) </a:t>
            </a:r>
            <a:r>
              <a:rPr lang="el-GR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περικοπή </a:t>
            </a:r>
            <a:r>
              <a:rPr lang="el-GR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μέσης</a:t>
            </a:r>
            <a:r>
              <a:rPr lang="el-GR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σύνταξης</a:t>
            </a:r>
          </a:p>
          <a:p>
            <a:pPr marL="788670" lvl="1" indent="-514350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dirty="0" smtClean="0"/>
              <a:t>Αφού δεν εθίγησαν ‘προστατευόμενοι’, </a:t>
            </a:r>
            <a:r>
              <a:rPr lang="el-GR" b="1" i="1" dirty="0" smtClean="0">
                <a:solidFill>
                  <a:schemeClr val="accent1"/>
                </a:solidFill>
              </a:rPr>
              <a:t>εξ ανάγκης (σε δεύτερη φάση)</a:t>
            </a:r>
            <a:r>
              <a:rPr lang="el-GR" dirty="0" smtClean="0"/>
              <a:t> - περικόπτονται γενικά δικαιώματα με τρόπο απότομο και μη θεσμικό.  </a:t>
            </a:r>
          </a:p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l-GR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«Εισιτήριο απεμπλοκής» </a:t>
            </a:r>
            <a:r>
              <a:rPr lang="el-GR" dirty="0" smtClean="0"/>
              <a:t>στη γενιά του Πολυτεχνείου μέσω των  μεταβατικών ρυθμίσεων</a:t>
            </a:r>
          </a:p>
          <a:p>
            <a:pPr marL="788670" lvl="1" indent="-514350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Πρόωρες  μαζικές συνταξιοδοτήσεις, κυρίως στο Δημόσιο, (αντί απολύσεων). Ιδιαίτερη εφαρμογή για γυναίκες 50+. </a:t>
            </a:r>
          </a:p>
          <a:p>
            <a:pPr marL="788670" lvl="1" indent="-514350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err="1" smtClean="0"/>
              <a:t>Η«</a:t>
            </a:r>
            <a:r>
              <a:rPr lang="el-GR" i="1" dirty="0" err="1" smtClean="0"/>
              <a:t>Επίλυση</a:t>
            </a:r>
            <a:r>
              <a:rPr lang="el-GR" i="1" dirty="0" smtClean="0"/>
              <a:t>»</a:t>
            </a:r>
            <a:r>
              <a:rPr lang="el-GR" dirty="0" smtClean="0"/>
              <a:t> πρόσκαιρου προβλήματος οδηγεί σε αφαίμαξη του ασφαλιστικού συστήματος και μελλοντική φτώχεια …</a:t>
            </a:r>
          </a:p>
          <a:p>
            <a:pPr marL="1062990" lvl="2" indent="-514350" fontAlgn="auto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el-GR" dirty="0" smtClean="0"/>
              <a:t>Οι συνταξιοδοτούμενες γενιές είναι οι μεγαλύτερες μεταπολεμικά.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l-GR" dirty="0" smtClean="0"/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l-G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b="1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8313" y="333375"/>
            <a:ext cx="8567737" cy="108426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600" b="1" dirty="0" smtClean="0">
                <a:solidFill>
                  <a:schemeClr val="accent5"/>
                </a:solidFill>
              </a:rPr>
              <a:t>Εξελίξεις </a:t>
            </a:r>
            <a:r>
              <a:rPr lang="el-GR" sz="3600" b="1" i="1" dirty="0" smtClean="0">
                <a:solidFill>
                  <a:schemeClr val="accent1"/>
                </a:solidFill>
              </a:rPr>
              <a:t>στην πράξη </a:t>
            </a:r>
            <a:r>
              <a:rPr lang="el-GR" sz="3600" b="1" i="1" dirty="0" smtClean="0">
                <a:solidFill>
                  <a:schemeClr val="accent5"/>
                </a:solidFill>
              </a:rPr>
              <a:t>μετά</a:t>
            </a:r>
            <a:r>
              <a:rPr lang="el-GR" sz="3600" b="1" dirty="0" smtClean="0">
                <a:solidFill>
                  <a:schemeClr val="accent5"/>
                </a:solidFill>
              </a:rPr>
              <a:t> το 2010</a:t>
            </a:r>
            <a:endParaRPr lang="en-GB" sz="3600" b="1" dirty="0">
              <a:solidFill>
                <a:schemeClr val="accent5"/>
              </a:solidFill>
            </a:endParaRPr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A92E22-14B4-4424-8BB2-5FC7470DC759}" type="slidenum">
              <a:rPr lang="en-GB"/>
              <a:pPr>
                <a:defRPr/>
              </a:pPr>
              <a:t>9</a:t>
            </a:fld>
            <a:endParaRPr lang="en-GB"/>
          </a:p>
        </p:txBody>
      </p:sp>
      <p:sp>
        <p:nvSpPr>
          <p:cNvPr id="6" name="5 - TextBox"/>
          <p:cNvSpPr txBox="1"/>
          <p:nvPr/>
        </p:nvSpPr>
        <p:spPr>
          <a:xfrm>
            <a:off x="684213" y="6237288"/>
            <a:ext cx="7559675" cy="400050"/>
          </a:xfrm>
          <a:prstGeom prst="rect">
            <a:avLst/>
          </a:prstGeom>
          <a:solidFill>
            <a:schemeClr val="accent6"/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000" b="1" dirty="0">
                <a:solidFill>
                  <a:schemeClr val="bg2"/>
                </a:solidFill>
                <a:latin typeface="+mn-lt"/>
              </a:rPr>
              <a:t>Η ΑΠΑΞΙΩΣΗ ΤΟΥ ΣΥΣΤΗΜΑΤΟΣ ΣΥΝΤΑΞΕΩΝ ΣΥΝΕΧΙΖΕΤΑΙ</a:t>
            </a:r>
            <a:endParaRPr lang="en-GB" sz="2000" b="1" dirty="0">
              <a:solidFill>
                <a:schemeClr val="bg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καιοσύνη">
  <a:themeElements>
    <a:clrScheme name="Δικαιοσύνη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Δικαιοσύνη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Δικαιοσύνη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Prefab</Template>
  <TotalTime>1611</TotalTime>
  <Words>1398</Words>
  <Application>Microsoft Office PowerPoint</Application>
  <PresentationFormat>On-screen Show (4:3)</PresentationFormat>
  <Paragraphs>161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5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Perpetua</vt:lpstr>
      <vt:lpstr>Arial</vt:lpstr>
      <vt:lpstr>Franklin Gothic Book</vt:lpstr>
      <vt:lpstr>Wingdings 2</vt:lpstr>
      <vt:lpstr>Calibri</vt:lpstr>
      <vt:lpstr>Cambria</vt:lpstr>
      <vt:lpstr>Δικαιοσύνη</vt:lpstr>
      <vt:lpstr>Δικαιοσύνη</vt:lpstr>
      <vt:lpstr>Δικαιοσύνη</vt:lpstr>
      <vt:lpstr>Δικαιοσύνη</vt:lpstr>
      <vt:lpstr>Δικαιοσύνη</vt:lpstr>
      <vt:lpstr>H  Ημιτελής Μεταρρύθμιση, η κρίση και η ανάκαμψη</vt:lpstr>
      <vt:lpstr>Οι συντάξεις και ο μηχανισμός καταστροφής</vt:lpstr>
      <vt:lpstr>Σύντομες απαντήσεις στα 4 ερωτήματα:</vt:lpstr>
      <vt:lpstr>Τι είναι οι πυλώνες συντάξεων;</vt:lpstr>
      <vt:lpstr>Η λογική της μετάβασης σε πολλαπλούς πυλώνες: Αρχιτεκτονική συνεργασίας</vt:lpstr>
      <vt:lpstr>Τι έχουμε στην Ελλάδα; Ακόμη και μετά το 2010 ένα απολύτως μονολιθικό σύστημα</vt:lpstr>
      <vt:lpstr>Κατακερματισμός και μονολιθικότητα: Όλα τα αυγά σε ένα καλάθι</vt:lpstr>
      <vt:lpstr>Τι Άλλαξε ο νόμος 3863/2010;</vt:lpstr>
      <vt:lpstr>Εξελίξεις στην πράξη μετά το 2010</vt:lpstr>
      <vt:lpstr>Ανακατανομή δυνάμεων στην κοινωνική ασφάλιση: Ένα νέο πειστικό σύστημα</vt:lpstr>
      <vt:lpstr>Η διαδικασία αναζήτησης/ ανακατανομής – Ουσία και όχι βιτρίνα</vt:lpstr>
      <vt:lpstr>Ανακατανομή δυνάμεων σε αδρές γραμμές</vt:lpstr>
      <vt:lpstr>Διαδικασία εφαρμογής / εξάπλωσης</vt:lpstr>
      <vt:lpstr>Μια εθνική πρωτοβουλία απέναντι στην μοιρολατρία.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Αλλαγές στον πρώτο πυλώνα ως θεμέλιο στην αναζήτηση νέων ισορροπιών</dc:title>
  <dc:creator>Platon Tinios</dc:creator>
  <cp:lastModifiedBy>anyuser</cp:lastModifiedBy>
  <cp:revision>197</cp:revision>
  <dcterms:created xsi:type="dcterms:W3CDTF">2011-03-23T11:09:31Z</dcterms:created>
  <dcterms:modified xsi:type="dcterms:W3CDTF">2012-10-05T08:41:29Z</dcterms:modified>
</cp:coreProperties>
</file>