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3" r:id="rId2"/>
    <p:sldId id="260" r:id="rId3"/>
    <p:sldId id="312" r:id="rId4"/>
    <p:sldId id="302" r:id="rId5"/>
    <p:sldId id="267" r:id="rId6"/>
    <p:sldId id="311" r:id="rId7"/>
    <p:sldId id="304" r:id="rId8"/>
    <p:sldId id="310" r:id="rId9"/>
    <p:sldId id="301" r:id="rId10"/>
    <p:sldId id="265" r:id="rId11"/>
    <p:sldId id="300" r:id="rId12"/>
    <p:sldId id="276" r:id="rId13"/>
    <p:sldId id="305" r:id="rId14"/>
    <p:sldId id="306" r:id="rId15"/>
    <p:sldId id="308" r:id="rId16"/>
    <p:sldId id="307" r:id="rId17"/>
    <p:sldId id="309" r:id="rId18"/>
  </p:sldIdLst>
  <p:sldSz cx="9144000" cy="6858000" type="screen4x3"/>
  <p:notesSz cx="6807200" cy="99393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889D"/>
    <a:srgbClr val="3F47ED"/>
    <a:srgbClr val="527688"/>
    <a:srgbClr val="94B0BE"/>
    <a:srgbClr val="4E3721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6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3318" y="9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ssfile01\homes01$\u5287584\ADSRI%20papers\Athens%20paper\With%20Decades%20-%20Historical%20IMAs%20and%20Boats%20since%201970s%20-%20from%20APH%20and%20SIEV%20lis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Sheet1!$G$4</c:f>
              <c:strCache>
                <c:ptCount val="1"/>
                <c:pt idx="0">
                  <c:v>IMAs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cat>
            <c:multiLvlStrRef>
              <c:f>Sheet1!$E$5:$F$43</c:f>
              <c:multiLvlStrCache>
                <c:ptCount val="39"/>
                <c:lvl>
                  <c:pt idx="0">
                    <c:v>1976</c:v>
                  </c:pt>
                  <c:pt idx="1">
                    <c:v>1977</c:v>
                  </c:pt>
                  <c:pt idx="2">
                    <c:v>1978</c:v>
                  </c:pt>
                  <c:pt idx="3">
                    <c:v>1979</c:v>
                  </c:pt>
                  <c:pt idx="4">
                    <c:v>1980</c:v>
                  </c:pt>
                  <c:pt idx="5">
                    <c:v>1981</c:v>
                  </c:pt>
                  <c:pt idx="6">
                    <c:v>1982</c:v>
                  </c:pt>
                  <c:pt idx="7">
                    <c:v>1983</c:v>
                  </c:pt>
                  <c:pt idx="8">
                    <c:v>1984</c:v>
                  </c:pt>
                  <c:pt idx="9">
                    <c:v>1985</c:v>
                  </c:pt>
                  <c:pt idx="10">
                    <c:v>1986</c:v>
                  </c:pt>
                  <c:pt idx="11">
                    <c:v>1987</c:v>
                  </c:pt>
                  <c:pt idx="12">
                    <c:v>1988</c:v>
                  </c:pt>
                  <c:pt idx="13">
                    <c:v>1989</c:v>
                  </c:pt>
                  <c:pt idx="14">
                    <c:v>1990</c:v>
                  </c:pt>
                  <c:pt idx="15">
                    <c:v>1991</c:v>
                  </c:pt>
                  <c:pt idx="16">
                    <c:v>1992</c:v>
                  </c:pt>
                  <c:pt idx="17">
                    <c:v>1993</c:v>
                  </c:pt>
                  <c:pt idx="18">
                    <c:v>1994</c:v>
                  </c:pt>
                  <c:pt idx="19">
                    <c:v>1995</c:v>
                  </c:pt>
                  <c:pt idx="20">
                    <c:v>1996</c:v>
                  </c:pt>
                  <c:pt idx="21">
                    <c:v>1997</c:v>
                  </c:pt>
                  <c:pt idx="22">
                    <c:v>1998</c:v>
                  </c:pt>
                  <c:pt idx="23">
                    <c:v>1999</c:v>
                  </c:pt>
                  <c:pt idx="24">
                    <c:v>2000</c:v>
                  </c:pt>
                  <c:pt idx="25">
                    <c:v>2001</c:v>
                  </c:pt>
                  <c:pt idx="26">
                    <c:v>2002</c:v>
                  </c:pt>
                  <c:pt idx="27">
                    <c:v>2003</c:v>
                  </c:pt>
                  <c:pt idx="28">
                    <c:v>2004</c:v>
                  </c:pt>
                  <c:pt idx="29">
                    <c:v>2005</c:v>
                  </c:pt>
                  <c:pt idx="30">
                    <c:v>2006</c:v>
                  </c:pt>
                  <c:pt idx="31">
                    <c:v>2007</c:v>
                  </c:pt>
                  <c:pt idx="32">
                    <c:v>2008</c:v>
                  </c:pt>
                  <c:pt idx="33">
                    <c:v>2009</c:v>
                  </c:pt>
                  <c:pt idx="34">
                    <c:v>2010</c:v>
                  </c:pt>
                  <c:pt idx="35">
                    <c:v>2011</c:v>
                  </c:pt>
                  <c:pt idx="36">
                    <c:v>2012</c:v>
                  </c:pt>
                  <c:pt idx="37">
                    <c:v>2013</c:v>
                  </c:pt>
                  <c:pt idx="38">
                    <c:v>2014</c:v>
                  </c:pt>
                </c:lvl>
                <c:lvl>
                  <c:pt idx="0">
                    <c:v>1970s</c:v>
                  </c:pt>
                  <c:pt idx="4">
                    <c:v>1980s</c:v>
                  </c:pt>
                  <c:pt idx="14">
                    <c:v>1990s</c:v>
                  </c:pt>
                  <c:pt idx="24">
                    <c:v>2000s</c:v>
                  </c:pt>
                  <c:pt idx="34">
                    <c:v>2010s</c:v>
                  </c:pt>
                </c:lvl>
              </c:multiLvlStrCache>
            </c:multiLvlStrRef>
          </c:cat>
          <c:val>
            <c:numRef>
              <c:f>Sheet1!$G$5:$G$43</c:f>
              <c:numCache>
                <c:formatCode>General</c:formatCode>
                <c:ptCount val="39"/>
                <c:pt idx="0">
                  <c:v>111</c:v>
                </c:pt>
                <c:pt idx="1">
                  <c:v>868</c:v>
                </c:pt>
                <c:pt idx="2">
                  <c:v>746</c:v>
                </c:pt>
                <c:pt idx="3">
                  <c:v>304</c:v>
                </c:pt>
                <c:pt idx="4">
                  <c:v>0</c:v>
                </c:pt>
                <c:pt idx="5">
                  <c:v>30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26</c:v>
                </c:pt>
                <c:pt idx="14">
                  <c:v>198</c:v>
                </c:pt>
                <c:pt idx="15">
                  <c:v>214</c:v>
                </c:pt>
                <c:pt idx="16">
                  <c:v>216</c:v>
                </c:pt>
                <c:pt idx="17">
                  <c:v>81</c:v>
                </c:pt>
                <c:pt idx="18">
                  <c:v>953</c:v>
                </c:pt>
                <c:pt idx="19">
                  <c:v>237</c:v>
                </c:pt>
                <c:pt idx="20">
                  <c:v>660</c:v>
                </c:pt>
                <c:pt idx="21">
                  <c:v>339</c:v>
                </c:pt>
                <c:pt idx="22">
                  <c:v>200</c:v>
                </c:pt>
                <c:pt idx="23">
                  <c:v>3721</c:v>
                </c:pt>
                <c:pt idx="24">
                  <c:v>2939</c:v>
                </c:pt>
                <c:pt idx="25">
                  <c:v>5516</c:v>
                </c:pt>
                <c:pt idx="26">
                  <c:v>1</c:v>
                </c:pt>
                <c:pt idx="27">
                  <c:v>53</c:v>
                </c:pt>
                <c:pt idx="28">
                  <c:v>15</c:v>
                </c:pt>
                <c:pt idx="29">
                  <c:v>11</c:v>
                </c:pt>
                <c:pt idx="30">
                  <c:v>60</c:v>
                </c:pt>
                <c:pt idx="31">
                  <c:v>148</c:v>
                </c:pt>
                <c:pt idx="32">
                  <c:v>161</c:v>
                </c:pt>
                <c:pt idx="33">
                  <c:v>2557</c:v>
                </c:pt>
                <c:pt idx="34">
                  <c:v>6600</c:v>
                </c:pt>
                <c:pt idx="35">
                  <c:v>4622</c:v>
                </c:pt>
                <c:pt idx="36">
                  <c:v>17053</c:v>
                </c:pt>
                <c:pt idx="37">
                  <c:v>20711</c:v>
                </c:pt>
                <c:pt idx="38">
                  <c:v>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8942256"/>
        <c:axId val="118943040"/>
      </c:lineChart>
      <c:catAx>
        <c:axId val="118942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 baseline="0"/>
            </a:pPr>
            <a:endParaRPr lang="en-US"/>
          </a:p>
        </c:txPr>
        <c:crossAx val="118943040"/>
        <c:crosses val="autoZero"/>
        <c:auto val="1"/>
        <c:lblAlgn val="ctr"/>
        <c:lblOffset val="100"/>
        <c:noMultiLvlLbl val="0"/>
      </c:catAx>
      <c:valAx>
        <c:axId val="118943040"/>
        <c:scaling>
          <c:orientation val="minMax"/>
          <c:max val="205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aseline="0"/>
            </a:pPr>
            <a:endParaRPr lang="en-US"/>
          </a:p>
        </c:txPr>
        <c:crossAx val="118942256"/>
        <c:crosses val="autoZero"/>
        <c:crossBetween val="between"/>
        <c:majorUnit val="200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 baseline="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8DD2744-2D23-4E9E-8024-1D6297955BD9}" type="datetimeFigureOut">
              <a:rPr lang="en-AU"/>
              <a:pPr>
                <a:defRPr/>
              </a:pPr>
              <a:t>9/07/2015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5C869F0-9D97-496A-BD92-AEB6CFCE08A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8154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5125" cy="44719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noProof="0" smtClean="0"/>
              <a:t>Click to edit Master text styles</a:t>
            </a:r>
          </a:p>
          <a:p>
            <a:pPr lvl="1"/>
            <a:r>
              <a:rPr lang="en-AU" altLang="en-US" noProof="0" smtClean="0"/>
              <a:t>Second level</a:t>
            </a:r>
          </a:p>
          <a:p>
            <a:pPr lvl="2"/>
            <a:r>
              <a:rPr lang="en-AU" altLang="en-US" noProof="0" smtClean="0"/>
              <a:t>Third level</a:t>
            </a:r>
          </a:p>
          <a:p>
            <a:pPr lvl="3"/>
            <a:r>
              <a:rPr lang="en-AU" altLang="en-US" noProof="0" smtClean="0"/>
              <a:t>Fourth level</a:t>
            </a:r>
          </a:p>
          <a:p>
            <a:pPr lvl="4"/>
            <a:r>
              <a:rPr lang="en-AU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36D60F-8EF9-4D28-AC44-EBBFA119DBCC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5851445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6D60F-8EF9-4D28-AC44-EBBFA119DBCC}" type="slidenum">
              <a:rPr lang="en-AU" altLang="en-US" smtClean="0"/>
              <a:pPr>
                <a:defRPr/>
              </a:pPr>
              <a:t>1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9295538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1C008B8-C1F9-456C-A951-004104B6327B}" type="slidenum">
              <a:rPr lang="en-AU" altLang="en-US" smtClean="0"/>
              <a:pPr/>
              <a:t>10</a:t>
            </a:fld>
            <a:endParaRPr lang="en-AU" altLang="en-US" smtClean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98456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1ABBEC-AFB4-4F1B-B3DD-6C4AC6DB6B4B}" type="slidenum">
              <a:rPr lang="en-AU" altLang="en-US" smtClean="0"/>
              <a:pPr/>
              <a:t>11</a:t>
            </a:fld>
            <a:endParaRPr lang="en-AU" altLang="en-US" smtClean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670575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AF0054A-50A0-4CC0-9A68-252554948A28}" type="slidenum">
              <a:rPr lang="en-AU" altLang="en-US" smtClean="0"/>
              <a:pPr/>
              <a:t>12</a:t>
            </a:fld>
            <a:endParaRPr lang="en-AU" altLang="en-US" smtClean="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64029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AF0054A-50A0-4CC0-9A68-252554948A28}" type="slidenum">
              <a:rPr lang="en-AU" altLang="en-US" smtClean="0"/>
              <a:pPr/>
              <a:t>13</a:t>
            </a:fld>
            <a:endParaRPr lang="en-AU" altLang="en-US" smtClean="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08673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AF0054A-50A0-4CC0-9A68-252554948A28}" type="slidenum">
              <a:rPr lang="en-AU" altLang="en-US" smtClean="0"/>
              <a:pPr/>
              <a:t>14</a:t>
            </a:fld>
            <a:endParaRPr lang="en-AU" altLang="en-US" smtClean="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589643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AF0054A-50A0-4CC0-9A68-252554948A28}" type="slidenum">
              <a:rPr lang="en-AU" altLang="en-US" smtClean="0"/>
              <a:pPr/>
              <a:t>15</a:t>
            </a:fld>
            <a:endParaRPr lang="en-AU" altLang="en-US" smtClean="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923139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AF0054A-50A0-4CC0-9A68-252554948A28}" type="slidenum">
              <a:rPr lang="en-AU" altLang="en-US" smtClean="0"/>
              <a:pPr/>
              <a:t>16</a:t>
            </a:fld>
            <a:endParaRPr lang="en-AU" altLang="en-US" smtClean="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075737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AF0054A-50A0-4CC0-9A68-252554948A28}" type="slidenum">
              <a:rPr lang="en-AU" altLang="en-US" smtClean="0"/>
              <a:pPr/>
              <a:t>17</a:t>
            </a:fld>
            <a:endParaRPr lang="en-AU" altLang="en-US" smtClean="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900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2CF8610-15AF-42DD-99C7-DDE9E6280230}" type="slidenum">
              <a:rPr lang="en-AU" altLang="en-US" smtClean="0"/>
              <a:pPr/>
              <a:t>2</a:t>
            </a:fld>
            <a:endParaRPr lang="en-AU" altLang="en-US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27949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2CF8610-15AF-42DD-99C7-DDE9E6280230}" type="slidenum">
              <a:rPr lang="en-AU" altLang="en-US" smtClean="0"/>
              <a:pPr/>
              <a:t>3</a:t>
            </a:fld>
            <a:endParaRPr lang="en-AU" altLang="en-US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20861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1ABBEC-AFB4-4F1B-B3DD-6C4AC6DB6B4B}" type="slidenum">
              <a:rPr lang="en-AU" altLang="en-US" smtClean="0"/>
              <a:pPr/>
              <a:t>4</a:t>
            </a:fld>
            <a:endParaRPr lang="en-AU" altLang="en-US" smtClean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6930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1ABBEC-AFB4-4F1B-B3DD-6C4AC6DB6B4B}" type="slidenum">
              <a:rPr lang="en-AU" altLang="en-US" smtClean="0"/>
              <a:pPr/>
              <a:t>5</a:t>
            </a:fld>
            <a:endParaRPr lang="en-AU" altLang="en-US" smtClean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21225"/>
            <a:ext cx="5445125" cy="4719638"/>
          </a:xfrm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4360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1ABBEC-AFB4-4F1B-B3DD-6C4AC6DB6B4B}" type="slidenum">
              <a:rPr lang="en-AU" altLang="en-US" smtClean="0"/>
              <a:pPr/>
              <a:t>6</a:t>
            </a:fld>
            <a:endParaRPr lang="en-AU" altLang="en-US" smtClean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97765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1ABBEC-AFB4-4F1B-B3DD-6C4AC6DB6B4B}" type="slidenum">
              <a:rPr lang="en-AU" altLang="en-US" smtClean="0"/>
              <a:pPr/>
              <a:t>7</a:t>
            </a:fld>
            <a:endParaRPr lang="en-AU" altLang="en-US" smtClean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87790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1ABBEC-AFB4-4F1B-B3DD-6C4AC6DB6B4B}" type="slidenum">
              <a:rPr lang="en-AU" altLang="en-US" smtClean="0"/>
              <a:pPr/>
              <a:t>8</a:t>
            </a:fld>
            <a:endParaRPr lang="en-AU" altLang="en-US" smtClean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33314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1ABBEC-AFB4-4F1B-B3DD-6C4AC6DB6B4B}" type="slidenum">
              <a:rPr lang="en-AU" altLang="en-US" smtClean="0"/>
              <a:pPr/>
              <a:t>9</a:t>
            </a:fld>
            <a:endParaRPr lang="en-AU" altLang="en-US" smtClean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33330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4652963"/>
            <a:ext cx="9144000" cy="2205037"/>
          </a:xfrm>
          <a:prstGeom prst="rect">
            <a:avLst/>
          </a:prstGeom>
          <a:solidFill>
            <a:srgbClr val="94B0BE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/>
          </a:p>
        </p:txBody>
      </p:sp>
      <p:pic>
        <p:nvPicPr>
          <p:cNvPr id="6" name="Picture 9" descr="ANU_LOGO_WHI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15888"/>
            <a:ext cx="151130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652963"/>
            <a:ext cx="8280400" cy="519112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en-AU" altLang="en-US" noProof="0" smtClean="0"/>
              <a:t>Click to edit Master subtitle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919288"/>
            <a:ext cx="8207375" cy="641350"/>
          </a:xfr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AU" altLang="en-US" noProof="0" smtClean="0"/>
              <a:t>Click to edit Master 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AU" altLang="en-US"/>
              <a:t>Footer text goes in here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65E1C-5FB8-46C1-951B-DF0A4B9F3B0F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Footer text goes in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24AF6-54E2-4DEE-BDC5-69D6B4DB3677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765175"/>
            <a:ext cx="2058988" cy="53609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5175"/>
            <a:ext cx="6029325" cy="53609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Footer text goes in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FC2BF-1FE0-4994-A8C2-243494474A5B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Footer text goes in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40EF1-0002-47D4-91F5-82A594F20464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Footer text goes in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3FF04-0824-4943-BCCD-A1D56A12E988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Footer text goes in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B43C3-615E-4DD7-A637-56807A9B402B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Footer text goes in here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E5FB6-8BD4-47A0-8AAE-B8F878D0E2CB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Footer text goes in here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229B6-4C79-46E9-8AEC-92412B59E0FF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Footer text goes in here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A5318-5EDE-4D52-BFFA-B228C4E65356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Footer text goes in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8898A-FE3B-43F7-8611-9933AE8EF4EA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Footer text goes in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C525F-1FFB-4481-A0A1-D588627E8DBC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94B0BE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51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24525" y="6597650"/>
            <a:ext cx="2133600" cy="1968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5288" y="6597650"/>
            <a:ext cx="5040312" cy="1968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AU" altLang="en-US"/>
              <a:t>Footer text goes in here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597650"/>
            <a:ext cx="585787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AA2056-CE18-46A5-BA39-75EBCF693490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/>
          </a:p>
        </p:txBody>
      </p:sp>
      <p:pic>
        <p:nvPicPr>
          <p:cNvPr id="1033" name="Picture 9" descr="ANU_LOGO_WHIT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68313" y="115888"/>
            <a:ext cx="151130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2768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27688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27688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27688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27688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527688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527688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527688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527688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8313" y="1300153"/>
            <a:ext cx="8207375" cy="2893100"/>
          </a:xfrm>
        </p:spPr>
        <p:txBody>
          <a:bodyPr/>
          <a:lstStyle/>
          <a:p>
            <a:pPr algn="ctr">
              <a:spcAft>
                <a:spcPts val="1800"/>
              </a:spcAft>
            </a:pPr>
            <a:r>
              <a:rPr lang="en-AU" sz="3200" b="1" dirty="0">
                <a:latin typeface="Calibri" panose="020F0502020204030204" pitchFamily="34" charset="0"/>
              </a:rPr>
              <a:t>Global forces shaping irregular migration </a:t>
            </a:r>
            <a:r>
              <a:rPr lang="en-AU" sz="3200" b="1" dirty="0" smtClean="0">
                <a:latin typeface="Calibri" panose="020F0502020204030204" pitchFamily="34" charset="0"/>
              </a:rPr>
              <a:t>   flows </a:t>
            </a:r>
            <a:r>
              <a:rPr lang="en-AU" sz="3200" b="1" dirty="0">
                <a:latin typeface="Calibri" panose="020F0502020204030204" pitchFamily="34" charset="0"/>
              </a:rPr>
              <a:t>and state responses: </a:t>
            </a:r>
            <a:br>
              <a:rPr lang="en-AU" sz="3200" b="1" dirty="0">
                <a:latin typeface="Calibri" panose="020F0502020204030204" pitchFamily="34" charset="0"/>
              </a:rPr>
            </a:br>
            <a:r>
              <a:rPr lang="en-AU" sz="1000" b="1" dirty="0" smtClean="0">
                <a:latin typeface="Calibri" panose="020F0502020204030204" pitchFamily="34" charset="0"/>
              </a:rPr>
              <a:t/>
            </a:r>
            <a:br>
              <a:rPr lang="en-AU" sz="1000" b="1" dirty="0" smtClean="0">
                <a:latin typeface="Calibri" panose="020F0502020204030204" pitchFamily="34" charset="0"/>
              </a:rPr>
            </a:br>
            <a:r>
              <a:rPr lang="en-US" sz="3200" b="1" dirty="0" smtClean="0">
                <a:latin typeface="Calibri" panose="020F0502020204030204" pitchFamily="34" charset="0"/>
              </a:rPr>
              <a:t>An </a:t>
            </a:r>
            <a:r>
              <a:rPr lang="en-US" sz="3200" b="1" dirty="0">
                <a:latin typeface="Calibri" panose="020F0502020204030204" pitchFamily="34" charset="0"/>
              </a:rPr>
              <a:t>Australian case study </a:t>
            </a:r>
            <a:r>
              <a:rPr lang="en-US" sz="3200" b="1" dirty="0" smtClean="0">
                <a:latin typeface="Calibri" panose="020F0502020204030204" pitchFamily="34" charset="0"/>
              </a:rPr>
              <a:t/>
            </a:r>
            <a:br>
              <a:rPr lang="en-US" sz="3200" b="1" dirty="0" smtClean="0">
                <a:latin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</a:rPr>
            </a:br>
            <a:r>
              <a:rPr lang="en-AU" sz="2400" dirty="0" smtClean="0">
                <a:latin typeface="Calibri" panose="020F0502020204030204" pitchFamily="34" charset="0"/>
              </a:rPr>
              <a:t>Governing </a:t>
            </a:r>
            <a:r>
              <a:rPr lang="en-AU" sz="2400" dirty="0">
                <a:latin typeface="Calibri" panose="020F0502020204030204" pitchFamily="34" charset="0"/>
              </a:rPr>
              <a:t>Irregular Migration Conference</a:t>
            </a:r>
            <a:br>
              <a:rPr lang="en-AU" sz="2400" dirty="0">
                <a:latin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</a:rPr>
              <a:t>Athens, 8–9 July 2015</a:t>
            </a:r>
            <a:endParaRPr lang="en-US" altLang="en-US" sz="2800" dirty="0" smtClean="0">
              <a:latin typeface="Calibri" panose="020F0502020204030204" pitchFamily="34" charset="0"/>
            </a:endParaRPr>
          </a:p>
        </p:txBody>
      </p:sp>
      <p:sp>
        <p:nvSpPr>
          <p:cNvPr id="15362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8313" y="5013325"/>
            <a:ext cx="8280400" cy="1223987"/>
          </a:xfrm>
        </p:spPr>
        <p:txBody>
          <a:bodyPr/>
          <a:lstStyle/>
          <a:p>
            <a:pPr algn="ctr" eaLnBrk="1" hangingPunct="1"/>
            <a:r>
              <a:rPr lang="en-US" altLang="en-US" sz="1800" b="1" dirty="0" smtClean="0"/>
              <a:t>Marie McAuliffe</a:t>
            </a:r>
          </a:p>
          <a:p>
            <a:pPr algn="ctr" eaLnBrk="1" hangingPunct="1"/>
            <a:r>
              <a:rPr lang="en-US" altLang="en-US" sz="1800" b="1" dirty="0" smtClean="0"/>
              <a:t>Sir Roland Wilson PhD scholar</a:t>
            </a:r>
          </a:p>
          <a:p>
            <a:pPr algn="ctr" eaLnBrk="1" hangingPunct="1"/>
            <a:r>
              <a:rPr lang="en-US" altLang="en-US" sz="1800" b="1" dirty="0" smtClean="0"/>
              <a:t>Australian Demographic &amp; Social Research Institute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E78CC05-A4AE-4A6B-8623-6EC15EE6E3FB}" type="slidenum">
              <a:rPr lang="en-AU" altLang="en-US" smtClean="0"/>
              <a:pPr/>
              <a:t>10</a:t>
            </a:fld>
            <a:endParaRPr lang="en-AU" altLang="en-US" smtClean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Irregular maritime flows to Australia: 1976 to 2014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16113"/>
          <a:ext cx="8229600" cy="4210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0813F2-4A1A-4BAD-9210-8F3B9B95050A}" type="slidenum">
              <a:rPr lang="en-AU" altLang="en-US" smtClean="0"/>
              <a:pPr/>
              <a:t>11</a:t>
            </a:fld>
            <a:endParaRPr lang="en-AU" altLang="en-US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Changing nature of flows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6791"/>
            <a:ext cx="8229600" cy="4426497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altLang="en-US" sz="1600" dirty="0" smtClean="0"/>
              <a:t>  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400" dirty="0" smtClean="0"/>
              <a:t>Transit migration through Thailand, Malaysia &amp; Indonesia</a:t>
            </a:r>
          </a:p>
          <a:p>
            <a:pPr lvl="1" eaLnBrk="1" hangingPunct="1"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altLang="en-US" sz="2000" dirty="0" smtClean="0"/>
              <a:t>Shift to direct movement by Sri Lankans alongside large increases in volume</a:t>
            </a:r>
            <a:endParaRPr lang="en-US" altLang="en-US" sz="2000" dirty="0"/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altLang="en-US" sz="2400" dirty="0" smtClean="0"/>
              <a:t>Almost all migrants are smuggled using agents, people smugglers and corrupt officials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altLang="en-US" sz="2400" dirty="0" smtClean="0"/>
              <a:t>Smugglers need boats to </a:t>
            </a:r>
            <a:r>
              <a:rPr lang="en-US" altLang="en-US" sz="2400" smtClean="0"/>
              <a:t>be intercepted</a:t>
            </a:r>
            <a:r>
              <a:rPr lang="en-US" altLang="en-US" sz="2400" dirty="0"/>
              <a:t>	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n-US" altLang="en-US" sz="2000" dirty="0"/>
              <a:t>Extremely remote &amp; harsh </a:t>
            </a:r>
            <a:r>
              <a:rPr lang="en-US" altLang="en-US" sz="2000" dirty="0" smtClean="0"/>
              <a:t>northern coastline</a:t>
            </a:r>
            <a:endParaRPr lang="en-US" altLang="en-US" sz="2000" dirty="0"/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altLang="en-US" sz="1600" dirty="0"/>
          </a:p>
          <a:p>
            <a:pPr marL="0" indent="0" eaLnBrk="1" hangingPunct="1">
              <a:buFontTx/>
              <a:buNone/>
              <a:defRPr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2682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38E9020-F114-40AC-A2ED-C09AE14533C8}" type="slidenum">
              <a:rPr lang="en-AU" altLang="en-US" smtClean="0"/>
              <a:pPr/>
              <a:t>12</a:t>
            </a:fld>
            <a:endParaRPr lang="en-AU" altLang="en-US" smtClean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96752"/>
            <a:ext cx="6911999" cy="504056"/>
          </a:xfrm>
        </p:spPr>
        <p:txBody>
          <a:bodyPr/>
          <a:lstStyle/>
          <a:p>
            <a:pPr eaLnBrk="1" hangingPunct="1"/>
            <a:r>
              <a:rPr lang="en-US" altLang="en-US" sz="2800" b="1" dirty="0"/>
              <a:t>State </a:t>
            </a:r>
            <a:r>
              <a:rPr lang="en-US" altLang="en-US" sz="2800" b="1" dirty="0" smtClean="0"/>
              <a:t>responses to irregular migration - Analytical frameworks</a:t>
            </a:r>
            <a:endParaRPr lang="en-US" altLang="en-US" sz="2000" b="1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831"/>
            <a:ext cx="8229600" cy="374419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altLang="en-US" sz="1600" dirty="0" smtClean="0"/>
              <a:t>  </a:t>
            </a:r>
          </a:p>
          <a:p>
            <a:pPr lvl="0">
              <a:spcAft>
                <a:spcPts val="1200"/>
              </a:spcAft>
            </a:pPr>
            <a:r>
              <a:rPr lang="en-AU" sz="2200" dirty="0" smtClean="0"/>
              <a:t>Hatton’s </a:t>
            </a:r>
            <a:r>
              <a:rPr lang="en-AU" sz="2200" dirty="0"/>
              <a:t>(2011) </a:t>
            </a:r>
            <a:r>
              <a:rPr lang="en-AU" sz="2200" dirty="0" smtClean="0"/>
              <a:t>typology of three </a:t>
            </a:r>
            <a:r>
              <a:rPr lang="en-AU" sz="2200" dirty="0"/>
              <a:t>broad policy levers: ‘border control</a:t>
            </a:r>
            <a:r>
              <a:rPr lang="en-AU" sz="2200" dirty="0" smtClean="0"/>
              <a:t>’, </a:t>
            </a:r>
            <a:r>
              <a:rPr lang="en-AU" sz="2200" dirty="0"/>
              <a:t>‘refugee claims processing/acceptance’ and ‘treatment of asylum seekers</a:t>
            </a:r>
            <a:r>
              <a:rPr lang="en-AU" sz="2200" dirty="0" smtClean="0"/>
              <a:t>’.</a:t>
            </a:r>
            <a:endParaRPr lang="en-US" sz="2200" dirty="0"/>
          </a:p>
          <a:p>
            <a:pPr lvl="0">
              <a:spcAft>
                <a:spcPts val="1200"/>
              </a:spcAft>
            </a:pPr>
            <a:r>
              <a:rPr lang="en-AU" sz="2200" dirty="0" err="1"/>
              <a:t>Hatziprokopiou</a:t>
            </a:r>
            <a:r>
              <a:rPr lang="en-AU" sz="2200" dirty="0"/>
              <a:t> </a:t>
            </a:r>
            <a:r>
              <a:rPr lang="en-AU" sz="2200" dirty="0" smtClean="0"/>
              <a:t>&amp;Triandafyllidou </a:t>
            </a:r>
            <a:r>
              <a:rPr lang="en-AU" sz="2200" dirty="0"/>
              <a:t>(2013) distinguish between external and internal immigration policies, as well as between ‘fencing’ or ‘gate-keeping’ irregular migration control policies.</a:t>
            </a:r>
            <a:endParaRPr lang="en-US" sz="2200" dirty="0"/>
          </a:p>
          <a:p>
            <a:pPr lvl="0">
              <a:spcAft>
                <a:spcPts val="1200"/>
              </a:spcAft>
            </a:pPr>
            <a:r>
              <a:rPr lang="en-AU" sz="2200" dirty="0"/>
              <a:t>McAuliffe </a:t>
            </a:r>
            <a:r>
              <a:rPr lang="en-AU" sz="2200" dirty="0" smtClean="0"/>
              <a:t>&amp; Mence </a:t>
            </a:r>
            <a:r>
              <a:rPr lang="en-AU" sz="2200" dirty="0"/>
              <a:t>(2014) </a:t>
            </a:r>
            <a:r>
              <a:rPr lang="en-AU" sz="2200" dirty="0" smtClean="0"/>
              <a:t>geographic/spatial </a:t>
            </a:r>
            <a:r>
              <a:rPr lang="en-AU" sz="2200" dirty="0"/>
              <a:t>lines </a:t>
            </a:r>
            <a:r>
              <a:rPr lang="en-AU" sz="2200" dirty="0" smtClean="0"/>
              <a:t>accounting for origin, transit, physical border </a:t>
            </a:r>
            <a:r>
              <a:rPr lang="en-AU" sz="2200" dirty="0"/>
              <a:t>and </a:t>
            </a:r>
            <a:r>
              <a:rPr lang="en-AU" sz="2200" dirty="0" smtClean="0"/>
              <a:t>destination country responses. </a:t>
            </a:r>
            <a:endParaRPr lang="en-US" alt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38E9020-F114-40AC-A2ED-C09AE14533C8}" type="slidenum">
              <a:rPr lang="en-AU" altLang="en-US" smtClean="0"/>
              <a:pPr/>
              <a:t>13</a:t>
            </a:fld>
            <a:endParaRPr lang="en-AU" altLang="en-US" smtClean="0"/>
          </a:p>
        </p:txBody>
      </p:sp>
      <p:sp>
        <p:nvSpPr>
          <p:cNvPr id="9" name="Rectangle 8"/>
          <p:cNvSpPr/>
          <p:nvPr/>
        </p:nvSpPr>
        <p:spPr>
          <a:xfrm>
            <a:off x="653405" y="980728"/>
            <a:ext cx="666400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solidFill>
                  <a:srgbClr val="5E889D"/>
                </a:solidFill>
              </a:rPr>
              <a:t>State responses to irregular migration </a:t>
            </a:r>
            <a:r>
              <a:rPr lang="en-US" altLang="en-US" sz="2800" dirty="0" smtClean="0">
                <a:solidFill>
                  <a:srgbClr val="5E889D"/>
                </a:solidFill>
              </a:rPr>
              <a:t>in </a:t>
            </a:r>
          </a:p>
          <a:p>
            <a:r>
              <a:rPr lang="en-US" altLang="en-US" sz="2800" dirty="0" smtClean="0">
                <a:solidFill>
                  <a:srgbClr val="5E889D"/>
                </a:solidFill>
              </a:rPr>
              <a:t>international and transnational settings</a:t>
            </a:r>
            <a:endParaRPr lang="en-US" sz="2800" dirty="0">
              <a:solidFill>
                <a:srgbClr val="5E889D"/>
              </a:solidFill>
            </a:endParaRP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54" y="2420887"/>
            <a:ext cx="9487467" cy="385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653405" y="980728"/>
            <a:ext cx="7176965" cy="1692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solidFill>
                  <a:srgbClr val="5E889D"/>
                </a:solidFill>
              </a:rPr>
              <a:t>State responses to irregular migration </a:t>
            </a:r>
            <a:r>
              <a:rPr lang="en-US" altLang="en-US" sz="2800" dirty="0" smtClean="0">
                <a:solidFill>
                  <a:srgbClr val="5E889D"/>
                </a:solidFill>
              </a:rPr>
              <a:t>in </a:t>
            </a:r>
          </a:p>
          <a:p>
            <a:r>
              <a:rPr lang="en-US" altLang="en-US" sz="2800" dirty="0" smtClean="0">
                <a:solidFill>
                  <a:srgbClr val="5E889D"/>
                </a:solidFill>
              </a:rPr>
              <a:t>international and transnational settings </a:t>
            </a:r>
          </a:p>
          <a:p>
            <a:pPr lvl="0"/>
            <a:r>
              <a:rPr lang="en-US" sz="2000" dirty="0" smtClean="0"/>
              <a:t>- Informed by empirical research into migrant decision making</a:t>
            </a:r>
            <a:endParaRPr lang="en-US" sz="2000" dirty="0"/>
          </a:p>
          <a:p>
            <a:endParaRPr lang="en-US" sz="2800" dirty="0">
              <a:solidFill>
                <a:srgbClr val="5E88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28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38E9020-F114-40AC-A2ED-C09AE14533C8}" type="slidenum">
              <a:rPr lang="en-AU" altLang="en-US" smtClean="0"/>
              <a:pPr/>
              <a:t>14</a:t>
            </a:fld>
            <a:endParaRPr lang="en-AU" altLang="en-US" smtClean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96752"/>
            <a:ext cx="6911999" cy="504056"/>
          </a:xfrm>
        </p:spPr>
        <p:txBody>
          <a:bodyPr/>
          <a:lstStyle/>
          <a:p>
            <a:pPr eaLnBrk="1" hangingPunct="1"/>
            <a:r>
              <a:rPr lang="en-US" altLang="en-US" sz="2800" b="1" dirty="0" smtClean="0"/>
              <a:t>Australia’s evolving operational and policy response framework</a:t>
            </a:r>
            <a:endParaRPr lang="en-US" altLang="en-US" sz="2000" b="1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823"/>
            <a:ext cx="8229600" cy="3816201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altLang="en-US" sz="1600" dirty="0" smtClean="0"/>
              <a:t>  </a:t>
            </a:r>
          </a:p>
          <a:p>
            <a:pPr lvl="0">
              <a:spcAft>
                <a:spcPts val="1200"/>
              </a:spcAft>
            </a:pPr>
            <a:r>
              <a:rPr lang="en-US" sz="2200" dirty="0" smtClean="0"/>
              <a:t>Increasing focus over time on ‘enabling’ factors</a:t>
            </a:r>
          </a:p>
          <a:p>
            <a:pPr lvl="0">
              <a:spcAft>
                <a:spcPts val="1200"/>
              </a:spcAft>
            </a:pPr>
            <a:r>
              <a:rPr lang="en-US" sz="2200" dirty="0" smtClean="0"/>
              <a:t>Further </a:t>
            </a:r>
            <a:r>
              <a:rPr lang="en-US" sz="2200" dirty="0"/>
              <a:t>restricting access to territory (destination &amp; transit)</a:t>
            </a:r>
          </a:p>
          <a:p>
            <a:pPr lvl="1">
              <a:spcAft>
                <a:spcPts val="600"/>
              </a:spcAft>
            </a:pPr>
            <a:r>
              <a:rPr lang="en-AU" sz="1800" dirty="0" smtClean="0"/>
              <a:t>Visa-on-arrival policy changes in Indonesia &amp; </a:t>
            </a:r>
            <a:r>
              <a:rPr lang="en-AU" sz="1800" dirty="0"/>
              <a:t>M</a:t>
            </a:r>
            <a:r>
              <a:rPr lang="en-AU" sz="1800" dirty="0" smtClean="0"/>
              <a:t>alaysia </a:t>
            </a:r>
          </a:p>
          <a:p>
            <a:pPr lvl="1">
              <a:spcAft>
                <a:spcPts val="600"/>
              </a:spcAft>
            </a:pPr>
            <a:r>
              <a:rPr lang="en-AU" altLang="en-US" sz="1800" dirty="0" smtClean="0"/>
              <a:t>‘</a:t>
            </a:r>
            <a:r>
              <a:rPr lang="en-AU" altLang="en-US" sz="1800" dirty="0" err="1" smtClean="0"/>
              <a:t>Turnbacks</a:t>
            </a:r>
            <a:r>
              <a:rPr lang="en-AU" altLang="en-US" sz="1800" dirty="0" smtClean="0"/>
              <a:t>’</a:t>
            </a:r>
          </a:p>
          <a:p>
            <a:pPr lvl="1">
              <a:spcAft>
                <a:spcPts val="600"/>
              </a:spcAft>
            </a:pPr>
            <a:r>
              <a:rPr lang="en-AU" altLang="en-US" sz="1800" dirty="0" smtClean="0"/>
              <a:t>Enhanced screening and deportations</a:t>
            </a:r>
          </a:p>
          <a:p>
            <a:pPr lvl="1">
              <a:spcAft>
                <a:spcPts val="600"/>
              </a:spcAft>
            </a:pPr>
            <a:r>
              <a:rPr lang="en-AU" altLang="en-US" sz="1800" dirty="0" smtClean="0"/>
              <a:t>Third country processing and resettlement</a:t>
            </a:r>
          </a:p>
          <a:p>
            <a:pPr lvl="1">
              <a:spcAft>
                <a:spcPts val="600"/>
              </a:spcAft>
            </a:pPr>
            <a:r>
              <a:rPr lang="en-AU" altLang="en-US" sz="1800" dirty="0" smtClean="0"/>
              <a:t>Undermining smuggling operations (e.g. information release)</a:t>
            </a:r>
          </a:p>
          <a:p>
            <a:pPr lvl="1">
              <a:spcAft>
                <a:spcPts val="600"/>
              </a:spcAft>
            </a:pPr>
            <a:r>
              <a:rPr lang="en-AU" altLang="en-US" sz="1800" dirty="0" smtClean="0"/>
              <a:t>Plus existing measures (e.g. immigration detention in Indonesia, capacity building, counter people smuggling operations, </a:t>
            </a:r>
            <a:r>
              <a:rPr lang="en-AU" altLang="en-US" sz="1800" dirty="0" err="1" smtClean="0"/>
              <a:t>etc</a:t>
            </a:r>
            <a:r>
              <a:rPr lang="en-AU" altLang="en-US" sz="1800" dirty="0" smtClean="0"/>
              <a:t>)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68776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38E9020-F114-40AC-A2ED-C09AE14533C8}" type="slidenum">
              <a:rPr lang="en-AU" altLang="en-US" smtClean="0"/>
              <a:pPr/>
              <a:t>15</a:t>
            </a:fld>
            <a:endParaRPr lang="en-AU" altLang="en-US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764704"/>
            <a:ext cx="8229600" cy="4896321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altLang="en-US" sz="1600" dirty="0" smtClean="0"/>
              <a:t>  </a:t>
            </a:r>
          </a:p>
          <a:p>
            <a:pPr>
              <a:spcAft>
                <a:spcPts val="600"/>
              </a:spcAft>
            </a:pPr>
            <a:r>
              <a:rPr lang="en-US" sz="2200" dirty="0" smtClean="0"/>
              <a:t>Continued </a:t>
            </a:r>
            <a:r>
              <a:rPr lang="en-US" sz="2200" dirty="0"/>
              <a:t>focus on destination country </a:t>
            </a:r>
            <a:r>
              <a:rPr lang="en-US" sz="2200" dirty="0" smtClean="0"/>
              <a:t>factors &amp; deterrence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/>
              <a:t>Temporary protection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/>
              <a:t>Tightening review processes</a:t>
            </a:r>
          </a:p>
          <a:p>
            <a:pPr lvl="1">
              <a:spcAft>
                <a:spcPts val="1200"/>
              </a:spcAft>
            </a:pPr>
            <a:r>
              <a:rPr lang="en-US" sz="1800" dirty="0" smtClean="0"/>
              <a:t>Differential treatment by arrival status (e.g. detention, RSD processes)</a:t>
            </a:r>
            <a:endParaRPr lang="en-US" sz="1800" dirty="0"/>
          </a:p>
          <a:p>
            <a:pPr lvl="0">
              <a:spcAft>
                <a:spcPts val="1200"/>
              </a:spcAft>
            </a:pPr>
            <a:r>
              <a:rPr lang="en-US" sz="2200" dirty="0" smtClean="0"/>
              <a:t>Migrants continue to view Australia as a destination of choice</a:t>
            </a:r>
          </a:p>
          <a:p>
            <a:pPr lvl="0">
              <a:spcAft>
                <a:spcPts val="1200"/>
              </a:spcAft>
            </a:pPr>
            <a:r>
              <a:rPr lang="en-US" sz="2200" dirty="0" smtClean="0"/>
              <a:t>Reduced emphasis on origin country factors</a:t>
            </a:r>
            <a:endParaRPr lang="en-US" sz="2200" dirty="0"/>
          </a:p>
          <a:p>
            <a:pPr lvl="0">
              <a:spcAft>
                <a:spcPts val="1200"/>
              </a:spcAft>
            </a:pPr>
            <a:r>
              <a:rPr lang="en-AU" sz="2200" dirty="0" smtClean="0"/>
              <a:t>Australian responses have relied on geography, bilateral relationships, understanding of smuggling operations/marketing, testing relationships &amp; obligations.</a:t>
            </a:r>
          </a:p>
          <a:p>
            <a:pPr lvl="1">
              <a:spcAft>
                <a:spcPts val="1200"/>
              </a:spcAft>
            </a:pPr>
            <a:r>
              <a:rPr lang="en-AU" sz="1800" dirty="0" smtClean="0"/>
              <a:t>‘flows within flows’</a:t>
            </a:r>
          </a:p>
          <a:p>
            <a:pPr lvl="0">
              <a:spcAft>
                <a:spcPts val="1200"/>
              </a:spcAft>
            </a:pPr>
            <a:r>
              <a:rPr lang="en-AU" sz="2200" dirty="0" smtClean="0"/>
              <a:t>Financial &amp; other costs </a:t>
            </a: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39035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38E9020-F114-40AC-A2ED-C09AE14533C8}" type="slidenum">
              <a:rPr lang="en-AU" altLang="en-US" smtClean="0"/>
              <a:pPr/>
              <a:t>16</a:t>
            </a:fld>
            <a:endParaRPr lang="en-AU" altLang="en-US" smtClean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08720"/>
            <a:ext cx="6911999" cy="504056"/>
          </a:xfrm>
        </p:spPr>
        <p:txBody>
          <a:bodyPr/>
          <a:lstStyle/>
          <a:p>
            <a:pPr eaLnBrk="1" hangingPunct="1"/>
            <a:r>
              <a:rPr lang="en-US" altLang="en-US" sz="2800" b="1" dirty="0" smtClean="0"/>
              <a:t>Conclusions</a:t>
            </a:r>
            <a:endParaRPr lang="en-US" altLang="en-US" sz="2000" b="1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752"/>
            <a:ext cx="8229600" cy="446427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altLang="en-US" sz="1600" dirty="0" smtClean="0"/>
              <a:t>  </a:t>
            </a:r>
            <a:endParaRPr lang="en-US" altLang="en-US" sz="800" dirty="0" smtClean="0"/>
          </a:p>
          <a:p>
            <a:pPr lvl="0">
              <a:spcAft>
                <a:spcPts val="1200"/>
              </a:spcAft>
            </a:pPr>
            <a:r>
              <a:rPr lang="en-US" sz="2200" dirty="0" smtClean="0"/>
              <a:t>Extraordinary responses becoming ordinary?</a:t>
            </a:r>
          </a:p>
          <a:p>
            <a:pPr lvl="0">
              <a:spcAft>
                <a:spcPts val="1200"/>
              </a:spcAft>
            </a:pPr>
            <a:r>
              <a:rPr lang="en-US" sz="2200" dirty="0" smtClean="0"/>
              <a:t>Further significant efforts to restrict access to territory</a:t>
            </a:r>
            <a:endParaRPr lang="en-US" sz="2200" dirty="0"/>
          </a:p>
          <a:p>
            <a:pPr lvl="0">
              <a:spcAft>
                <a:spcPts val="1200"/>
              </a:spcAft>
            </a:pPr>
            <a:r>
              <a:rPr lang="en-AU" sz="2200" dirty="0" smtClean="0"/>
              <a:t>Sustainability? </a:t>
            </a:r>
          </a:p>
          <a:p>
            <a:pPr lvl="1">
              <a:spcAft>
                <a:spcPts val="1200"/>
              </a:spcAft>
            </a:pPr>
            <a:r>
              <a:rPr lang="en-AU" sz="1800" dirty="0" smtClean="0"/>
              <a:t>Global transformational forces</a:t>
            </a:r>
          </a:p>
          <a:p>
            <a:pPr lvl="1">
              <a:spcAft>
                <a:spcPts val="1200"/>
              </a:spcAft>
            </a:pPr>
            <a:r>
              <a:rPr lang="en-AU" sz="1800" dirty="0" smtClean="0"/>
              <a:t>Human displacement, relative deprivation, demographic change</a:t>
            </a:r>
          </a:p>
          <a:p>
            <a:pPr lvl="1">
              <a:spcAft>
                <a:spcPts val="1200"/>
              </a:spcAft>
            </a:pPr>
            <a:r>
              <a:rPr lang="en-AU" sz="1800" dirty="0" smtClean="0"/>
              <a:t>Potential migrants’ views of Australia as a destination of choice</a:t>
            </a:r>
          </a:p>
          <a:p>
            <a:pPr lvl="0">
              <a:spcAft>
                <a:spcPts val="1200"/>
              </a:spcAft>
            </a:pPr>
            <a:r>
              <a:rPr lang="en-AU" sz="2200" dirty="0" smtClean="0"/>
              <a:t>Replicability?</a:t>
            </a:r>
          </a:p>
          <a:p>
            <a:pPr lvl="1">
              <a:spcAft>
                <a:spcPts val="1200"/>
              </a:spcAft>
            </a:pPr>
            <a:r>
              <a:rPr lang="en-AU" altLang="en-US" sz="1800" dirty="0" smtClean="0"/>
              <a:t>High cost</a:t>
            </a:r>
          </a:p>
          <a:p>
            <a:pPr lvl="1">
              <a:spcAft>
                <a:spcPts val="1200"/>
              </a:spcAft>
            </a:pPr>
            <a:r>
              <a:rPr lang="en-AU" altLang="en-US" sz="1800" dirty="0" smtClean="0"/>
              <a:t>Reliance on geography, bilateral relationships, understanding of smuggling operations, readiness to challenge norms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16307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38E9020-F114-40AC-A2ED-C09AE14533C8}" type="slidenum">
              <a:rPr lang="en-AU" altLang="en-US" smtClean="0"/>
              <a:pPr/>
              <a:t>17</a:t>
            </a:fld>
            <a:endParaRPr lang="en-AU" altLang="en-US" smtClean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2924944"/>
            <a:ext cx="9144000" cy="504056"/>
          </a:xfrm>
        </p:spPr>
        <p:txBody>
          <a:bodyPr/>
          <a:lstStyle/>
          <a:p>
            <a:pPr algn="ctr" eaLnBrk="1" hangingPunct="1"/>
            <a:r>
              <a:rPr lang="en-US" altLang="en-US" sz="2800" b="1" dirty="0" smtClean="0"/>
              <a:t>Thank you</a:t>
            </a:r>
            <a:br>
              <a:rPr lang="en-US" altLang="en-US" sz="2800" b="1" dirty="0" smtClean="0"/>
            </a:br>
            <a:r>
              <a:rPr lang="en-US" altLang="en-US" sz="2800" b="1" dirty="0"/>
              <a:t/>
            </a:r>
            <a:br>
              <a:rPr lang="en-US" altLang="en-US" sz="2800" b="1" dirty="0"/>
            </a:br>
            <a:r>
              <a:rPr lang="en-US" altLang="en-US" sz="2800" b="1" dirty="0" smtClean="0"/>
              <a:t>Questions?</a:t>
            </a:r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75928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B804933-CBE3-4B7B-8183-626BE5C243B8}" type="slidenum">
              <a:rPr lang="en-AU" altLang="en-US" smtClean="0"/>
              <a:pPr/>
              <a:t>2</a:t>
            </a:fld>
            <a:endParaRPr lang="en-AU" altLang="en-US" smtClean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052735"/>
            <a:ext cx="8229600" cy="855439"/>
          </a:xfrm>
        </p:spPr>
        <p:txBody>
          <a:bodyPr/>
          <a:lstStyle/>
          <a:p>
            <a:pPr eaLnBrk="1" hangingPunct="1"/>
            <a:r>
              <a:rPr lang="en-US" altLang="en-US" sz="2800" b="1" dirty="0" smtClean="0"/>
              <a:t>Presentation outline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altLang="en-US" sz="2800" dirty="0" smtClean="0"/>
              <a:t>Australian irregular migration context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2800" dirty="0"/>
              <a:t>Analytical framework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2800" dirty="0" smtClean="0"/>
              <a:t>Operational and policy responses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2800" dirty="0" smtClean="0"/>
              <a:t>Conclusions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B804933-CBE3-4B7B-8183-626BE5C243B8}" type="slidenum">
              <a:rPr lang="en-AU" altLang="en-US" smtClean="0"/>
              <a:pPr/>
              <a:t>3</a:t>
            </a:fld>
            <a:endParaRPr lang="en-AU" altLang="en-US" smtClean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97657"/>
            <a:ext cx="8229600" cy="855439"/>
          </a:xfrm>
        </p:spPr>
        <p:txBody>
          <a:bodyPr/>
          <a:lstStyle/>
          <a:p>
            <a:pPr eaLnBrk="1" hangingPunct="1"/>
            <a:r>
              <a:rPr lang="en-US" altLang="en-US" sz="2800" b="1" dirty="0" smtClean="0"/>
              <a:t>Irregular Migration Research </a:t>
            </a:r>
            <a:r>
              <a:rPr lang="en-US" altLang="en-US" sz="2800" b="1" dirty="0" err="1" smtClean="0"/>
              <a:t>Programme</a:t>
            </a:r>
            <a:endParaRPr lang="en-US" altLang="en-US" sz="2800" b="1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63011"/>
            <a:ext cx="8229600" cy="4137323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altLang="en-US" sz="2800" dirty="0" smtClean="0"/>
              <a:t>Drivers &amp; determinants of irregular maritime migration, especially migrant decision making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2800" dirty="0" smtClean="0"/>
              <a:t>AUD 6 mil over 3 years; 20 research projects involving 30 academic, private </a:t>
            </a:r>
            <a:r>
              <a:rPr lang="en-US" altLang="en-US" sz="2800" dirty="0" smtClean="0"/>
              <a:t>sector</a:t>
            </a:r>
            <a:r>
              <a:rPr lang="en-US" altLang="en-US" sz="2800" smtClean="0"/>
              <a:t>, policy think tank </a:t>
            </a:r>
            <a:r>
              <a:rPr lang="en-US" altLang="en-US" sz="2800" dirty="0" smtClean="0"/>
              <a:t>and NGO researchers</a:t>
            </a:r>
            <a:endParaRPr lang="en-US" altLang="en-US" sz="2800" dirty="0"/>
          </a:p>
          <a:p>
            <a:pPr eaLnBrk="1" hangingPunct="1">
              <a:spcAft>
                <a:spcPts val="1200"/>
              </a:spcAft>
            </a:pPr>
            <a:r>
              <a:rPr lang="en-US" altLang="en-US" sz="2800" dirty="0" smtClean="0"/>
              <a:t>International advisory groups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2800" dirty="0" smtClean="0"/>
              <a:t>Occasional paper series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2800" dirty="0" smtClean="0"/>
              <a:t>Article in </a:t>
            </a:r>
            <a:r>
              <a:rPr lang="en-US" altLang="en-US" sz="2800" i="1" dirty="0" smtClean="0"/>
              <a:t>Migration Policy Practice</a:t>
            </a:r>
            <a:r>
              <a:rPr lang="en-US" altLang="en-US" sz="2800" dirty="0" smtClean="0"/>
              <a:t> v5, n1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320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0813F2-4A1A-4BAD-9210-8F3B9B95050A}" type="slidenum">
              <a:rPr lang="en-AU" altLang="en-US" smtClean="0"/>
              <a:pPr/>
              <a:t>4</a:t>
            </a:fld>
            <a:endParaRPr lang="en-AU" altLang="en-US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29600" cy="8636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Defining ‘irregular migration’</a:t>
            </a:r>
            <a:endParaRPr lang="en-US" altLang="en-US" sz="2800" b="1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373215"/>
            <a:ext cx="8229600" cy="61007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altLang="en-US" sz="1600" dirty="0" smtClean="0"/>
              <a:t>  </a:t>
            </a:r>
            <a:endParaRPr lang="en-US" altLang="en-US" sz="1600" b="1" dirty="0" smtClean="0"/>
          </a:p>
          <a:p>
            <a:pPr marL="457200" lvl="1" indent="0" eaLnBrk="1" hangingPunct="1">
              <a:spcAft>
                <a:spcPts val="600"/>
              </a:spcAft>
              <a:buNone/>
              <a:defRPr/>
            </a:pPr>
            <a:r>
              <a:rPr lang="en-US" altLang="en-US" sz="1600" dirty="0" smtClean="0"/>
              <a:t> </a:t>
            </a:r>
            <a:endParaRPr lang="en-US" altLang="en-US" sz="1600" dirty="0"/>
          </a:p>
          <a:p>
            <a:pPr marL="0" indent="0" eaLnBrk="1" hangingPunct="1">
              <a:buFontTx/>
              <a:buNone/>
              <a:defRPr/>
            </a:pPr>
            <a:endParaRPr lang="en-US" altLang="en-US" sz="24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68313" y="5552436"/>
            <a:ext cx="8229600" cy="430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US" altLang="en-US" sz="1600" kern="0" dirty="0" smtClean="0"/>
              <a:t>  </a:t>
            </a:r>
          </a:p>
          <a:p>
            <a:pPr marL="0" indent="0" eaLnBrk="1" hangingPunct="1">
              <a:spcAft>
                <a:spcPts val="600"/>
              </a:spcAft>
              <a:buNone/>
              <a:defRPr/>
            </a:pPr>
            <a:r>
              <a:rPr lang="en-US" altLang="en-US" sz="1100" kern="0" dirty="0" smtClean="0"/>
              <a:t>Source: Gordon et al. 2009 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sz="2400" kern="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373002"/>
              </p:ext>
            </p:extLst>
          </p:nvPr>
        </p:nvGraphicFramePr>
        <p:xfrm>
          <a:off x="468313" y="1628800"/>
          <a:ext cx="8136135" cy="41619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8565"/>
                <a:gridCol w="3693359"/>
                <a:gridCol w="634810"/>
                <a:gridCol w="3299401"/>
              </a:tblGrid>
              <a:tr h="216024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84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Migrants who have illegally/irregularly entered the country, including by physically evading formal immigration control or presenting false papers.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7801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A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Migrants who legally entered the country for a fixed period which has expired; they did not renew their permission to stay and are therefore unlawful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overstayers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A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Migrants who are lawfully entitled to reside in the country, but are in breach of some visa condition, notably by working more than their immigration status permits.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5809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A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Asylum seekers who legally entered the country to pursue a case for refugee status, but who remain despite a final decision refusing them a continuing right to remain.</a:t>
                      </a:r>
                      <a:endParaRPr lang="en-A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A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Children born in the country to such ‘irregular migrants’, who also lack a right to remain although they are not themselves migrants.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15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0813F2-4A1A-4BAD-9210-8F3B9B95050A}" type="slidenum">
              <a:rPr lang="en-AU" altLang="en-US" smtClean="0"/>
              <a:pPr/>
              <a:t>5</a:t>
            </a:fld>
            <a:endParaRPr lang="en-AU" altLang="en-US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08719"/>
            <a:ext cx="8229600" cy="999455"/>
          </a:xfrm>
        </p:spPr>
        <p:txBody>
          <a:bodyPr/>
          <a:lstStyle/>
          <a:p>
            <a:pPr eaLnBrk="1" hangingPunct="1"/>
            <a:r>
              <a:rPr lang="en-US" altLang="en-US" sz="2800" b="1" dirty="0" smtClean="0"/>
              <a:t>‘Irregular migration’ in Australia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2816"/>
            <a:ext cx="8229600" cy="4210472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altLang="en-US" sz="1600" dirty="0" smtClean="0"/>
              <a:t>  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altLang="en-US" sz="2400" dirty="0" smtClean="0"/>
              <a:t>Small ‘irregular’ or ‘unlawful’ migrant population 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altLang="en-US" sz="2400" dirty="0" smtClean="0"/>
              <a:t>Focus on external border - no restrictions on internal movement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altLang="en-US" sz="2400" dirty="0" smtClean="0"/>
              <a:t>Air </a:t>
            </a:r>
            <a:r>
              <a:rPr lang="en-US" altLang="en-US" sz="2400" dirty="0"/>
              <a:t>travel dominates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altLang="en-US" sz="2400" dirty="0" smtClean="0"/>
              <a:t>Irregular </a:t>
            </a:r>
            <a:r>
              <a:rPr lang="en-US" altLang="en-US" sz="2400" i="1" dirty="0" smtClean="0"/>
              <a:t>maritime</a:t>
            </a:r>
            <a:r>
              <a:rPr lang="en-US" altLang="en-US" sz="2400" dirty="0" smtClean="0"/>
              <a:t> arrivals greater in number and proportion compared with irregular </a:t>
            </a:r>
            <a:r>
              <a:rPr lang="en-US" altLang="en-US" sz="2400" i="1" dirty="0" smtClean="0"/>
              <a:t>air</a:t>
            </a:r>
            <a:r>
              <a:rPr lang="en-US" altLang="en-US" sz="2400" dirty="0" smtClean="0"/>
              <a:t> arrivals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n-US" altLang="en-US" sz="2000" dirty="0" smtClean="0"/>
              <a:t>Differences in demographic characteristics &amp; </a:t>
            </a:r>
            <a:r>
              <a:rPr lang="en-US" altLang="en-US" sz="2000" dirty="0" err="1" smtClean="0"/>
              <a:t>behaviour</a:t>
            </a:r>
            <a:endParaRPr lang="en-US" altLang="en-US" sz="2000" dirty="0" smtClean="0"/>
          </a:p>
          <a:p>
            <a:pPr eaLnBrk="1" hangingPunct="1">
              <a:spcAft>
                <a:spcPts val="600"/>
              </a:spcAft>
              <a:defRPr/>
            </a:pPr>
            <a:r>
              <a:rPr lang="en-US" altLang="en-US" sz="2400" dirty="0"/>
              <a:t>Definition limited to irregular migration </a:t>
            </a:r>
            <a:r>
              <a:rPr lang="en-US" altLang="en-US" sz="2400" i="1" dirty="0"/>
              <a:t>flows</a:t>
            </a:r>
            <a:r>
              <a:rPr lang="en-US" altLang="en-US" sz="2400" dirty="0"/>
              <a:t> rather than stocks</a:t>
            </a:r>
          </a:p>
          <a:p>
            <a:pPr marL="457200" lvl="1" indent="0" eaLnBrk="1" hangingPunct="1">
              <a:spcAft>
                <a:spcPts val="600"/>
              </a:spcAft>
              <a:buNone/>
              <a:defRPr/>
            </a:pPr>
            <a:r>
              <a:rPr lang="en-US" altLang="en-US" sz="1600" dirty="0" smtClean="0"/>
              <a:t> </a:t>
            </a:r>
            <a:endParaRPr lang="en-US" altLang="en-US" sz="1600" dirty="0"/>
          </a:p>
          <a:p>
            <a:pPr marL="0" indent="0" eaLnBrk="1" hangingPunct="1">
              <a:buFontTx/>
              <a:buNone/>
              <a:defRPr/>
            </a:pP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0813F2-4A1A-4BAD-9210-8F3B9B95050A}" type="slidenum">
              <a:rPr lang="en-AU" altLang="en-US" smtClean="0"/>
              <a:pPr/>
              <a:t>6</a:t>
            </a:fld>
            <a:endParaRPr lang="en-AU" altLang="en-US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Proportion of detected irregular arrivals by region and mode of travel </a:t>
            </a:r>
            <a:r>
              <a:rPr lang="en-US" sz="2800" dirty="0" smtClean="0"/>
              <a:t>(~2012) </a:t>
            </a:r>
            <a:endParaRPr lang="en-US" altLang="en-US" sz="2800" b="1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373215"/>
            <a:ext cx="8229600" cy="61007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altLang="en-US" sz="1600" dirty="0" smtClean="0"/>
              <a:t>  </a:t>
            </a:r>
            <a:endParaRPr lang="en-US" altLang="en-US" sz="1600" b="1" dirty="0" smtClean="0"/>
          </a:p>
          <a:p>
            <a:pPr marL="457200" lvl="1" indent="0" eaLnBrk="1" hangingPunct="1">
              <a:spcAft>
                <a:spcPts val="600"/>
              </a:spcAft>
              <a:buNone/>
              <a:defRPr/>
            </a:pPr>
            <a:r>
              <a:rPr lang="en-US" altLang="en-US" sz="1600" dirty="0" smtClean="0"/>
              <a:t> </a:t>
            </a:r>
            <a:endParaRPr lang="en-US" altLang="en-US" sz="1600" dirty="0"/>
          </a:p>
          <a:p>
            <a:pPr marL="0" indent="0" eaLnBrk="1" hangingPunct="1">
              <a:buFontTx/>
              <a:buNone/>
              <a:defRPr/>
            </a:pPr>
            <a:endParaRPr lang="en-US" alt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165350"/>
            <a:ext cx="7649701" cy="3387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68313" y="5552436"/>
            <a:ext cx="8229600" cy="430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US" altLang="en-US" sz="1600" kern="0" dirty="0" smtClean="0"/>
              <a:t>  </a:t>
            </a:r>
          </a:p>
          <a:p>
            <a:pPr marL="0" indent="0" eaLnBrk="1" hangingPunct="1">
              <a:spcAft>
                <a:spcPts val="600"/>
              </a:spcAft>
              <a:buNone/>
              <a:defRPr/>
            </a:pPr>
            <a:r>
              <a:rPr lang="en-US" altLang="en-US" sz="1100" kern="0" dirty="0" smtClean="0"/>
              <a:t>Source: McAuliffe &amp; Mence (2014) 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285602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0813F2-4A1A-4BAD-9210-8F3B9B95050A}" type="slidenum">
              <a:rPr lang="en-AU" altLang="en-US" smtClean="0"/>
              <a:pPr/>
              <a:t>7</a:t>
            </a:fld>
            <a:endParaRPr lang="en-AU" altLang="en-US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2" y="765175"/>
            <a:ext cx="8470635" cy="11430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Detected irregular arrivals to Australia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777"/>
            <a:ext cx="8229600" cy="4570512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altLang="en-US" sz="1600" dirty="0" smtClean="0"/>
              <a:t>  </a:t>
            </a:r>
          </a:p>
          <a:p>
            <a:pPr marL="457200" lvl="1" indent="0" eaLnBrk="1" hangingPunct="1">
              <a:spcAft>
                <a:spcPts val="600"/>
              </a:spcAft>
              <a:buNone/>
              <a:defRPr/>
            </a:pPr>
            <a:r>
              <a:rPr lang="en-US" altLang="en-US" sz="1600" dirty="0" smtClean="0"/>
              <a:t> </a:t>
            </a:r>
            <a:endParaRPr lang="en-US" altLang="en-US" sz="1600" dirty="0"/>
          </a:p>
          <a:p>
            <a:pPr marL="0" indent="0" eaLnBrk="1" hangingPunct="1">
              <a:buFontTx/>
              <a:buNone/>
              <a:defRPr/>
            </a:pPr>
            <a:endParaRPr lang="en-US" alt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27" y="1556792"/>
            <a:ext cx="8681521" cy="441336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83387" y="5964765"/>
            <a:ext cx="8229600" cy="430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US" altLang="en-US" sz="1600" kern="0" dirty="0" smtClean="0"/>
              <a:t>  </a:t>
            </a:r>
          </a:p>
          <a:p>
            <a:pPr marL="0" indent="0" eaLnBrk="1" hangingPunct="1">
              <a:spcAft>
                <a:spcPts val="600"/>
              </a:spcAft>
              <a:buNone/>
              <a:defRPr/>
            </a:pPr>
            <a:r>
              <a:rPr lang="en-US" altLang="en-US" sz="1100" kern="0" dirty="0" smtClean="0"/>
              <a:t>Source: </a:t>
            </a:r>
            <a:r>
              <a:rPr lang="en-AU" altLang="en-US" sz="1100" kern="0" dirty="0" smtClean="0"/>
              <a:t>Derived </a:t>
            </a:r>
            <a:r>
              <a:rPr lang="en-AU" altLang="en-US" sz="1100" kern="0" dirty="0"/>
              <a:t>from </a:t>
            </a:r>
            <a:r>
              <a:rPr lang="en-AU" altLang="en-US" sz="1100" kern="0" dirty="0" smtClean="0"/>
              <a:t>DIBP (2012</a:t>
            </a:r>
            <a:r>
              <a:rPr lang="en-AU" altLang="en-US" sz="1100" kern="0" dirty="0"/>
              <a:t>)</a:t>
            </a:r>
            <a:endParaRPr lang="en-US" alt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304150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0813F2-4A1A-4BAD-9210-8F3B9B95050A}" type="slidenum">
              <a:rPr lang="en-AU" altLang="en-US" smtClean="0"/>
              <a:pPr/>
              <a:t>8</a:t>
            </a:fld>
            <a:endParaRPr lang="en-AU" altLang="en-US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777"/>
            <a:ext cx="8229600" cy="4570512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altLang="en-US" sz="1600" dirty="0" smtClean="0"/>
              <a:t>  </a:t>
            </a:r>
          </a:p>
          <a:p>
            <a:pPr marL="457200" lvl="1" indent="0" eaLnBrk="1" hangingPunct="1">
              <a:spcAft>
                <a:spcPts val="600"/>
              </a:spcAft>
              <a:buNone/>
              <a:defRPr/>
            </a:pPr>
            <a:r>
              <a:rPr lang="en-US" altLang="en-US" sz="1600" dirty="0" smtClean="0"/>
              <a:t> </a:t>
            </a:r>
            <a:endParaRPr lang="en-US" altLang="en-US" sz="1600" dirty="0"/>
          </a:p>
          <a:p>
            <a:pPr marL="0" indent="0" eaLnBrk="1" hangingPunct="1">
              <a:buFontTx/>
              <a:buNone/>
              <a:defRPr/>
            </a:pPr>
            <a:endParaRPr lang="en-US" alt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70" y="1057006"/>
            <a:ext cx="7977143" cy="501714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20770" y="6207978"/>
            <a:ext cx="2321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UNODC</a:t>
            </a:r>
            <a:endParaRPr lang="en-AU" sz="14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5963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0813F2-4A1A-4BAD-9210-8F3B9B95050A}" type="slidenum">
              <a:rPr lang="en-AU" altLang="en-US" smtClean="0"/>
              <a:pPr/>
              <a:t>9</a:t>
            </a:fld>
            <a:endParaRPr lang="en-AU" altLang="en-US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b="1" dirty="0" smtClean="0"/>
              <a:t>Changing nature of irregular maritime flows to Australia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2816"/>
            <a:ext cx="8229600" cy="4210472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altLang="en-US" sz="1600" dirty="0" smtClean="0"/>
              <a:t>  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400" dirty="0" smtClean="0"/>
              <a:t>Increase in volume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altLang="en-US" sz="2400" dirty="0" smtClean="0"/>
              <a:t>Increase in diversity of origin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altLang="en-US" sz="2400" dirty="0" smtClean="0"/>
              <a:t>Changes in demography – citizenship, unaccompanied minors &amp; families	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altLang="en-US" sz="2400" dirty="0" smtClean="0"/>
              <a:t>Largely asylum seekers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n-US" altLang="en-US" sz="2000" dirty="0" smtClean="0"/>
              <a:t>Indonesian crew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n-US" altLang="en-US" sz="2000" dirty="0" smtClean="0"/>
              <a:t>Sri Lankan surge</a:t>
            </a:r>
            <a:endParaRPr lang="en-US" altLang="en-US" sz="2000" dirty="0"/>
          </a:p>
          <a:p>
            <a:pPr marL="0" indent="0" eaLnBrk="1" hangingPunct="1">
              <a:buFontTx/>
              <a:buNone/>
              <a:defRPr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6604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UPowerpointTemplate2010">
  <a:themeElements>
    <a:clrScheme name="ANUPowerpointTemplate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NUPowerpointTemplate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NUPowerpointTemplate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PowerpointTemplate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PowerpointTemplate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PowerpointTemplate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PowerpointTemplate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PowerpointTemplate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PowerpointTemplate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PowerpointTemplate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PowerpointTemplate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PowerpointTemplate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PowerpointTemplate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PowerpointTemplate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ANUPowerpointTemplate2010</Template>
  <TotalTime>25606</TotalTime>
  <Words>785</Words>
  <Application>Microsoft Office PowerPoint</Application>
  <PresentationFormat>On-screen Show (4:3)</PresentationFormat>
  <Paragraphs>143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ANUPowerpointTemplate2010</vt:lpstr>
      <vt:lpstr>Global forces shaping irregular migration    flows and state responses:   An Australian case study   Governing Irregular Migration Conference Athens, 8–9 July 2015</vt:lpstr>
      <vt:lpstr>Presentation outline</vt:lpstr>
      <vt:lpstr>Irregular Migration Research Programme</vt:lpstr>
      <vt:lpstr>Defining ‘irregular migration’</vt:lpstr>
      <vt:lpstr>‘Irregular migration’ in Australia</vt:lpstr>
      <vt:lpstr>Proportion of detected irregular arrivals by region and mode of travel (~2012) </vt:lpstr>
      <vt:lpstr>Detected irregular arrivals to Australia</vt:lpstr>
      <vt:lpstr>PowerPoint Presentation</vt:lpstr>
      <vt:lpstr>Changing nature of irregular maritime flows to Australia</vt:lpstr>
      <vt:lpstr>Irregular maritime flows to Australia: 1976 to 2014</vt:lpstr>
      <vt:lpstr>Changing nature of flows</vt:lpstr>
      <vt:lpstr>State responses to irregular migration - Analytical frameworks</vt:lpstr>
      <vt:lpstr>PowerPoint Presentation</vt:lpstr>
      <vt:lpstr>Australia’s evolving operational and policy response framework</vt:lpstr>
      <vt:lpstr>PowerPoint Presentation</vt:lpstr>
      <vt:lpstr>Conclusions</vt:lpstr>
      <vt:lpstr>Thank you  Questions?</vt:lpstr>
    </vt:vector>
  </TitlesOfParts>
  <Company>The Australian National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u4031391</dc:creator>
  <cp:lastModifiedBy>Marie</cp:lastModifiedBy>
  <cp:revision>162</cp:revision>
  <cp:lastPrinted>2014-10-22T23:39:21Z</cp:lastPrinted>
  <dcterms:created xsi:type="dcterms:W3CDTF">2010-10-19T05:25:31Z</dcterms:created>
  <dcterms:modified xsi:type="dcterms:W3CDTF">2015-07-09T05:39:42Z</dcterms:modified>
</cp:coreProperties>
</file>